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01"/>
  </p:notesMasterIdLst>
  <p:handoutMasterIdLst>
    <p:handoutMasterId r:id="rId102"/>
  </p:handoutMasterIdLst>
  <p:sldIdLst>
    <p:sldId id="256" r:id="rId7"/>
    <p:sldId id="327" r:id="rId8"/>
    <p:sldId id="257" r:id="rId9"/>
    <p:sldId id="302" r:id="rId10"/>
    <p:sldId id="301" r:id="rId11"/>
    <p:sldId id="303" r:id="rId12"/>
    <p:sldId id="277" r:id="rId13"/>
    <p:sldId id="282" r:id="rId14"/>
    <p:sldId id="283" r:id="rId15"/>
    <p:sldId id="329" r:id="rId16"/>
    <p:sldId id="281" r:id="rId17"/>
    <p:sldId id="304" r:id="rId18"/>
    <p:sldId id="305" r:id="rId19"/>
    <p:sldId id="308" r:id="rId20"/>
    <p:sldId id="306" r:id="rId21"/>
    <p:sldId id="307" r:id="rId22"/>
    <p:sldId id="309" r:id="rId23"/>
    <p:sldId id="315" r:id="rId24"/>
    <p:sldId id="330" r:id="rId25"/>
    <p:sldId id="316" r:id="rId26"/>
    <p:sldId id="332" r:id="rId27"/>
    <p:sldId id="333" r:id="rId28"/>
    <p:sldId id="319" r:id="rId29"/>
    <p:sldId id="320" r:id="rId30"/>
    <p:sldId id="310" r:id="rId31"/>
    <p:sldId id="334" r:id="rId32"/>
    <p:sldId id="335" r:id="rId33"/>
    <p:sldId id="336" r:id="rId34"/>
    <p:sldId id="337" r:id="rId35"/>
    <p:sldId id="338" r:id="rId36"/>
    <p:sldId id="339" r:id="rId37"/>
    <p:sldId id="340" r:id="rId38"/>
    <p:sldId id="290" r:id="rId39"/>
    <p:sldId id="291" r:id="rId40"/>
    <p:sldId id="292" r:id="rId41"/>
    <p:sldId id="341" r:id="rId42"/>
    <p:sldId id="297" r:id="rId43"/>
    <p:sldId id="298" r:id="rId44"/>
    <p:sldId id="323" r:id="rId45"/>
    <p:sldId id="325" r:id="rId46"/>
    <p:sldId id="326" r:id="rId47"/>
    <p:sldId id="299" r:id="rId48"/>
    <p:sldId id="300" r:id="rId49"/>
    <p:sldId id="324" r:id="rId50"/>
    <p:sldId id="275" r:id="rId51"/>
    <p:sldId id="276" r:id="rId52"/>
    <p:sldId id="267"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4" r:id="rId66"/>
    <p:sldId id="355" r:id="rId67"/>
    <p:sldId id="356" r:id="rId68"/>
    <p:sldId id="357" r:id="rId69"/>
    <p:sldId id="358" r:id="rId70"/>
    <p:sldId id="359" r:id="rId71"/>
    <p:sldId id="360" r:id="rId72"/>
    <p:sldId id="361" r:id="rId73"/>
    <p:sldId id="362" r:id="rId74"/>
    <p:sldId id="363" r:id="rId75"/>
    <p:sldId id="364" r:id="rId76"/>
    <p:sldId id="365" r:id="rId77"/>
    <p:sldId id="366" r:id="rId78"/>
    <p:sldId id="367" r:id="rId79"/>
    <p:sldId id="368" r:id="rId80"/>
    <p:sldId id="369" r:id="rId81"/>
    <p:sldId id="370" r:id="rId82"/>
    <p:sldId id="371" r:id="rId83"/>
    <p:sldId id="372" r:id="rId84"/>
    <p:sldId id="373" r:id="rId85"/>
    <p:sldId id="374" r:id="rId86"/>
    <p:sldId id="375" r:id="rId87"/>
    <p:sldId id="376" r:id="rId88"/>
    <p:sldId id="377" r:id="rId89"/>
    <p:sldId id="378" r:id="rId90"/>
    <p:sldId id="379" r:id="rId91"/>
    <p:sldId id="380" r:id="rId92"/>
    <p:sldId id="381" r:id="rId93"/>
    <p:sldId id="382" r:id="rId94"/>
    <p:sldId id="383" r:id="rId95"/>
    <p:sldId id="384" r:id="rId96"/>
    <p:sldId id="385" r:id="rId97"/>
    <p:sldId id="386" r:id="rId98"/>
    <p:sldId id="387" r:id="rId99"/>
    <p:sldId id="388" r:id="rId10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7D9A"/>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0428" autoAdjust="0"/>
  </p:normalViewPr>
  <p:slideViewPr>
    <p:cSldViewPr snapToGrid="0">
      <p:cViewPr>
        <p:scale>
          <a:sx n="63" d="100"/>
          <a:sy n="63" d="100"/>
        </p:scale>
        <p:origin x="-128" y="-80"/>
      </p:cViewPr>
      <p:guideLst>
        <p:guide orient="horz" pos="894"/>
        <p:guide pos="9120"/>
      </p:guideLst>
    </p:cSldViewPr>
  </p:slideViewPr>
  <p:notesTextViewPr>
    <p:cViewPr>
      <p:scale>
        <a:sx n="140" d="100"/>
        <a:sy n="140" d="100"/>
      </p:scale>
      <p:origin x="0" y="0"/>
    </p:cViewPr>
  </p:notesTextViewPr>
  <p:notesViewPr>
    <p:cSldViewPr snapToGrid="0">
      <p:cViewPr varScale="1">
        <p:scale>
          <a:sx n="137" d="100"/>
          <a:sy n="137" d="100"/>
        </p:scale>
        <p:origin x="904" y="208"/>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interSettings" Target="printerSettings/printerSettings1.bin"/><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a:t>Chef Intermediate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a:t>Chef Software, Inc.</a:t>
            </a:r>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a:t>Chef Software, Inc.</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81000" y="4343399"/>
            <a:ext cx="6096000" cy="4463143"/>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dirty="0"/>
              <a:t>Chef Intermediate</a:t>
            </a:r>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explored the process of developing a test first but to explore the full Test Driven Development (TDD) cycle we need to refactor the code that we wrote.</a:t>
            </a:r>
          </a:p>
          <a:p>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Refactoring is the process</a:t>
            </a:r>
            <a:r>
              <a:rPr lang="en-US" baseline="0" dirty="0"/>
              <a:t> of making changes to the implementation while maintaining the original intention. Without having tests that capture the original intention how do you know if the new implementation did not change the original intention? Fortunately for us we have defined a test that will allow us to make the changes confident that we have not destroyed that original intention.</a:t>
            </a:r>
          </a:p>
          <a:p>
            <a:endParaRPr lang="en-US" baseline="0"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2549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chef, the command-line tool,</a:t>
            </a:r>
            <a:r>
              <a:rPr lang="en-US" baseline="0" dirty="0"/>
              <a:t> to generate a recipe it will create three files. First is the recipe file found in the recipes directory. Second is the unit test file found in the 'spec/unit/recipes' directory. Third is the integration test file found in 'test/smoke/default'.</a:t>
            </a:r>
          </a:p>
          <a:p>
            <a:endParaRPr lang="en-US" baseline="0" dirty="0"/>
          </a:p>
          <a:p>
            <a:r>
              <a:rPr lang="en-US" baseline="0" dirty="0"/>
              <a:t>The test file automatically generate for us contains those same examples we saw in the '</a:t>
            </a:r>
            <a:r>
              <a:rPr lang="en-US" baseline="0" dirty="0" err="1"/>
              <a:t>default_test.rb</a:t>
            </a:r>
            <a:r>
              <a:rPr lang="en-US" baseline="0" dirty="0"/>
              <a:t>'. We do not want to verify the root user is present and we definitely do not want to verify that port 80 is not listening. So we want to remove this file.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30356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installation of the web server can be expressed with this one resource. Within the new recipe add the following resource.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64125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we have defined the installation of the webserver in a separate recipe it is time to remove the installation from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5891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default recipe has changed. It is now time to ensure that we did everything right by converging the latest changes against the test instance and then verifying the changes by executing our tests.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61729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a:t>
            </a:r>
            <a:r>
              <a:rPr lang="en-US" baseline="0" dirty="0"/>
              <a:t> a change is made to a recipe or component of the cookbook it is important to converge the latest cookbook against the test instance.</a:t>
            </a:r>
          </a:p>
          <a:p>
            <a:endParaRPr lang="en-US" baseline="0" dirty="0"/>
          </a:p>
          <a:p>
            <a:r>
              <a:rPr lang="en-US" baseline="0" dirty="0"/>
              <a:t>If an error occurs that likely means that you have a typo within your default recipe or the install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80381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everything converges successfully it is time to verify the state of the instance with the test that we have defined.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35901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your turn to do</a:t>
            </a:r>
            <a:r>
              <a:rPr lang="en-US" baseline="0" dirty="0"/>
              <a:t> the same thing for the webserver configuration. The only configuration that we currently perform for the webserver is write out a new default home page. We still want to move that resource to a separate recipe and ensure that we made the change correctly.</a:t>
            </a:r>
          </a:p>
          <a:p>
            <a:endParaRPr lang="en-US" baseline="0" dirty="0"/>
          </a:p>
          <a:p>
            <a:r>
              <a:rPr lang="en-US" baseline="0" dirty="0"/>
              <a:t>When you are done we will review the next few slides together to review your work.</a:t>
            </a:r>
          </a:p>
          <a:p>
            <a:endParaRPr lang="en-US" baseline="0" dirty="0"/>
          </a:p>
          <a:p>
            <a:r>
              <a:rPr lang="en-US" baseline="0" dirty="0"/>
              <a:t>Instructor Note: Another exercise follows this one to manage the service.</a:t>
            </a:r>
          </a:p>
          <a:p>
            <a:endParaRPr lang="en-US" baseline="0" dirty="0"/>
          </a:p>
          <a:p>
            <a:r>
              <a:rPr lang="en-US" sz="1200" kern="1200" dirty="0">
                <a:solidFill>
                  <a:schemeClr val="tx1"/>
                </a:solidFill>
                <a:latin typeface="Arial" panose="020B0604020202020204" pitchFamily="34" charset="0"/>
                <a:ea typeface="ＭＳ Ｐゴシック" charset="0"/>
                <a:cs typeface="Arial" panose="020B0604020202020204" pitchFamily="34" charset="0"/>
              </a:rPr>
              <a:t>Instructor Note: Allow 5</a:t>
            </a:r>
            <a:r>
              <a:rPr lang="en-US" sz="1200" kern="1200" baseline="0" dirty="0">
                <a:solidFill>
                  <a:schemeClr val="tx1"/>
                </a:solidFill>
                <a:latin typeface="Arial" panose="020B0604020202020204" pitchFamily="34" charset="0"/>
                <a:ea typeface="ＭＳ Ｐゴシック" charset="0"/>
                <a:cs typeface="Arial" panose="020B0604020202020204" pitchFamily="34" charset="0"/>
              </a:rPr>
              <a:t> </a:t>
            </a:r>
            <a:r>
              <a:rPr lang="en-US" sz="1200" kern="1200" dirty="0">
                <a:solidFill>
                  <a:schemeClr val="tx1"/>
                </a:solidFill>
                <a:latin typeface="Arial" panose="020B0604020202020204" pitchFamily="34" charset="0"/>
                <a:ea typeface="ＭＳ Ｐゴシック" charset="0"/>
                <a:cs typeface="Arial" panose="020B0604020202020204" pitchFamily="34" charset="0"/>
              </a:rPr>
              <a:t>minutes to complete this exercise.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92773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a:t>
            </a:r>
            <a:r>
              <a:rPr lang="en-US" baseline="0" dirty="0"/>
              <a:t> the configuration recipe within the webserver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33642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automatically</a:t>
            </a:r>
            <a:r>
              <a:rPr lang="en-US" baseline="0" dirty="0"/>
              <a:t> generated test file as we are not interested in the sample tests that it generates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87582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the often forgotten step</a:t>
            </a:r>
            <a:r>
              <a:rPr lang="en-US" baseline="0" dirty="0"/>
              <a:t> in the TDD cycle. When we are able to get our expectations to pass we immediately want to move to our next requirement or next cookbook. </a:t>
            </a:r>
          </a:p>
          <a:p>
            <a:endParaRPr lang="en-US" baseline="0" dirty="0"/>
          </a:p>
          <a:p>
            <a:r>
              <a:rPr lang="en-US" baseline="0" dirty="0"/>
              <a:t>This step is incredibly important. Within it we are able to reflect on the unit of code and tests that we have written and evaluate them. How you evaluate the code may vary based on your experience, the standards defined by the team you work with, or if the code will be shared with the Chef community.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1265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a:t>
            </a:r>
            <a:r>
              <a:rPr lang="en-US" baseline="0" dirty="0"/>
              <a:t> all the resources that are related to the configuration of the webserver within this new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3277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recipe changed so it is important to converge the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28877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everything converges successfully it is time to verify the state of the instance with the test that we have defined.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23780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your turn to do</a:t>
            </a:r>
            <a:r>
              <a:rPr lang="en-US" baseline="0" dirty="0"/>
              <a:t> the same thing for the webserver service.</a:t>
            </a:r>
          </a:p>
          <a:p>
            <a:endParaRPr lang="en-US" baseline="0" dirty="0"/>
          </a:p>
          <a:p>
            <a:r>
              <a:rPr lang="en-US" baseline="0" dirty="0"/>
              <a:t>When you are done we will review the next few slides together to review your work.</a:t>
            </a:r>
          </a:p>
          <a:p>
            <a:endParaRPr lang="en-US" baseline="0" dirty="0"/>
          </a:p>
          <a:p>
            <a:r>
              <a:rPr lang="en-US" sz="1200" kern="1200" dirty="0">
                <a:solidFill>
                  <a:schemeClr val="tx1"/>
                </a:solidFill>
                <a:latin typeface="Arial" panose="020B0604020202020204" pitchFamily="34" charset="0"/>
                <a:ea typeface="ＭＳ Ｐゴシック" charset="0"/>
                <a:cs typeface="Arial" panose="020B0604020202020204" pitchFamily="34" charset="0"/>
              </a:rPr>
              <a:t>Instructor Note: Allow 5</a:t>
            </a:r>
            <a:r>
              <a:rPr lang="en-US" sz="1200" kern="1200" baseline="0" dirty="0">
                <a:solidFill>
                  <a:schemeClr val="tx1"/>
                </a:solidFill>
                <a:latin typeface="Arial" panose="020B0604020202020204" pitchFamily="34" charset="0"/>
                <a:ea typeface="ＭＳ Ｐゴシック" charset="0"/>
                <a:cs typeface="Arial" panose="020B0604020202020204" pitchFamily="34" charset="0"/>
              </a:rPr>
              <a:t> </a:t>
            </a:r>
            <a:r>
              <a:rPr lang="en-US" sz="1200" kern="1200" dirty="0">
                <a:solidFill>
                  <a:schemeClr val="tx1"/>
                </a:solidFill>
                <a:latin typeface="Arial" panose="020B0604020202020204" pitchFamily="34" charset="0"/>
                <a:ea typeface="ＭＳ Ｐゴシック" charset="0"/>
                <a:cs typeface="Arial" panose="020B0604020202020204" pitchFamily="34" charset="0"/>
              </a:rPr>
              <a:t>minutes to complete this exercise.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91399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a:t>
            </a:r>
            <a:r>
              <a:rPr lang="en-US" baseline="0" dirty="0"/>
              <a:t> the configuration recipe within the webserver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33642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automatically</a:t>
            </a:r>
            <a:r>
              <a:rPr lang="en-US" baseline="0" dirty="0"/>
              <a:t> generated test file as we are not interested in the sample tests that it generates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87582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a:t>
            </a:r>
            <a:r>
              <a:rPr lang="en-US" baseline="0" dirty="0"/>
              <a:t> all the resources that are related to the </a:t>
            </a:r>
            <a:r>
              <a:rPr lang="en-US" baseline="0" dirty="0" smtClean="0"/>
              <a:t>service of </a:t>
            </a:r>
            <a:r>
              <a:rPr lang="en-US" baseline="0" dirty="0"/>
              <a:t>the webserver within this new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32775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to refactor a cookbook using the method '</a:t>
            </a:r>
            <a:r>
              <a:rPr lang="en-US" sz="1200" kern="1200" baseline="0" dirty="0" err="1">
                <a:solidFill>
                  <a:schemeClr val="tx1"/>
                </a:solidFill>
                <a:effectLst/>
                <a:latin typeface="Arial" panose="020B0604020202020204" pitchFamily="34" charset="0"/>
                <a:ea typeface="ＭＳ Ｐゴシック" charset="0"/>
                <a:cs typeface="Arial" panose="020B0604020202020204" pitchFamily="34" charset="0"/>
              </a:rPr>
              <a:t>include_recipe</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verify the changes with Test Kitchen, and then explain in what scenarios you would choose to use 'kitchen converge', 'kitchen verify' and 'kitchen test'.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4022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recipe changed so it is important to converge the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28877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everything converges successfully it is time to verify the state of the instance with the test that we have defined.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23780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group</a:t>
            </a:r>
            <a:r>
              <a:rPr lang="en-US" baseline="0" dirty="0"/>
              <a:t> exercise and the lab we made changes to the recipes that we were able to verify on the test instance. If you accidently or purposefully created a typo for yourself you would have seen the converge or the verification fail. However, what if removed code from the recipes that we wrote?</a:t>
            </a:r>
          </a:p>
          <a:p>
            <a:endParaRPr lang="en-US" baseline="0" dirty="0"/>
          </a:p>
          <a:p>
            <a:r>
              <a:rPr lang="en-US" baseline="0" dirty="0"/>
              <a:t>The omission (or in this case removal of code) of resources could have happened. When we refactored the default recipe we may have remembered to remove the resources that manage the configuration but forgot to use the '</a:t>
            </a:r>
            <a:r>
              <a:rPr lang="en-US" baseline="0" dirty="0" err="1"/>
              <a:t>include_recipe</a:t>
            </a:r>
            <a:r>
              <a:rPr lang="en-US" baseline="0" dirty="0"/>
              <a:t>' to ensure we loaded the new recipe. Or it is possible that we created a service recipe that we never populated but made all the appropriate changes to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41241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Removing code sabotages the policy that you have defined. If you used Test Kitchen to converge and verify the cookbook and saw a failure you can sleep soundly at night knowing your tools have you covered. On the other hand, if Test Kitchen were to return success, after such a change, then it might cause you to break out in a cold sweat.</a:t>
            </a:r>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Removing code from</a:t>
            </a:r>
            <a:r>
              <a:rPr lang="en-US" baseline="0" dirty="0"/>
              <a:t> a recipe or recipes is a small change. So is introducing a typo into the code, specifying a different resource name or changing the value of a resource attribute. </a:t>
            </a:r>
            <a:r>
              <a:rPr lang="en-US" dirty="0"/>
              <a:t>The process</a:t>
            </a:r>
            <a:r>
              <a:rPr lang="en-US" baseline="0" dirty="0"/>
              <a:t> of modifying the code in small ways and then executing the test suite against it is often times referred to as mutation testing.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74641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leave this module, let's do a little mutation testing, to ensure the test that we have defined is good enough.</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71472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converging the updated recipe it no longer shows the install recipe being loaded. This has changed the number of resources that are converged on the test instance. Removing the recipe from the default recipe does not remove any of the components that it previously installed.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79074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Verification of</a:t>
            </a:r>
            <a:r>
              <a:rPr lang="en-US" baseline="0" dirty="0"/>
              <a:t> the test instance will return a success. Despite removing the install recipe from the default recipe the test instance is still able to serving the default web page that our test is looking for when it requests data from the site.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0715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a:p>
          <a:p>
            <a:r>
              <a:rPr lang="en-US" baseline="0" dirty="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a:p>
          <a:p>
            <a:r>
              <a:rPr lang="en-US" baseline="0" dirty="0"/>
              <a:t>To ensure our cookbook works on a new system it is important to delete the test instance and start over.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7919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initial implementation of the default recipe for the apache cookbook defined the entire installation, configuration, and management of the service within a single recipe. This implementation has the benefit of being entirely readable from a single recipe. However, it does not easily allow for other cookbooks that may want to use the apache cookbook to easily choose the components that it may need.</a:t>
            </a:r>
          </a:p>
          <a:p>
            <a:endParaRPr lang="en-US" baseline="0" dirty="0"/>
          </a:p>
          <a:p>
            <a:r>
              <a:rPr lang="en-US" baseline="0" dirty="0"/>
              <a:t>An example of this is that we may deploy </a:t>
            </a:r>
            <a:r>
              <a:rPr lang="en-US" baseline="0" dirty="0" err="1"/>
              <a:t>wordpress</a:t>
            </a:r>
            <a:r>
              <a:rPr lang="en-US" baseline="0" dirty="0"/>
              <a:t> or some other web application that relies on the apache webserver installed and running. In this new cookbook we would like to re-use the resources that installs apache and the resources that manage the service. We most likely do not want to setup a test page that greets people. We are likely going to replace it with application code.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55691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baseline="0" dirty="0"/>
              <a:t> Kitchen provides the 'destroy' subcommand. </a:t>
            </a:r>
            <a:r>
              <a:rPr lang="en-US" dirty="0"/>
              <a:t>Destroy is available at all stages and essentially cleans up the instance.</a:t>
            </a:r>
            <a:r>
              <a:rPr lang="en-US" baseline="0" dirty="0"/>
              <a:t> This is useful when you make changes to the configuration policy you define and you want to ensure that it will work on a brand new instance.</a:t>
            </a:r>
            <a:endParaRPr lang="en-US" dirty="0"/>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82782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baseline="0" dirty="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51733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a:t>
            </a:r>
            <a:r>
              <a:rPr lang="en-US" baseline="0" dirty="0"/>
              <a:t> 'kitchen test' is useful if want to ensure the policy you defined works on a new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42152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'kitchen</a:t>
            </a:r>
            <a:r>
              <a:rPr lang="en-US" baseline="0" dirty="0"/>
              <a:t> test' in this instance will expose the issue that we created by removing that installation of the webserver. This is because the new instance no longer installed the necessary packages so the file path was never created for the default HTML file and there are no services to run.</a:t>
            </a:r>
          </a:p>
          <a:p>
            <a:endParaRPr lang="en-US" baseline="0" dirty="0"/>
          </a:p>
          <a:p>
            <a:r>
              <a:rPr lang="en-US" baseline="0" dirty="0"/>
              <a:t>The test that you wrote correctly verifies the state of the system. What is important to notice is that there are important differences in the Test Kitchen commands.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80826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a:p>
          <a:p>
            <a:r>
              <a:rPr lang="en-US" baseline="0" dirty="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2315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76906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430938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1776815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explored the process of developing a test first but to explore the full Test Driven Development (TDD) cycle we need to refactor the code that we wrote.</a:t>
            </a:r>
          </a:p>
          <a:p>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Refactoring is the process</a:t>
            </a:r>
            <a:r>
              <a:rPr lang="en-US" baseline="0" dirty="0"/>
              <a:t> of making changes to the implementation while maintaining the original intention. Without having tests that capture the original intention how do you know if the new implementation did not change the original intention? Fortunately for us we have defined a test that will allow us to make the changes confident that we have not destroyed that original intention.</a:t>
            </a:r>
          </a:p>
          <a:p>
            <a:endParaRPr lang="en-US" baseline="0"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254975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the often forgotten step</a:t>
            </a:r>
            <a:r>
              <a:rPr lang="en-US" baseline="0" dirty="0"/>
              <a:t> in the TDD cycle. When we are able to get our expectations to pass we immediately want to move to our next requirement or next cookbook. </a:t>
            </a:r>
          </a:p>
          <a:p>
            <a:endParaRPr lang="en-US" baseline="0" dirty="0"/>
          </a:p>
          <a:p>
            <a:r>
              <a:rPr lang="en-US" baseline="0" dirty="0"/>
              <a:t>This step is incredibly important. Within it we are able to reflect on the unit of code and tests that we have written and evaluate them. How you evaluate the code may vary based on your experience, the standards defined by the team you work with, or if the code will be shared with the Chef community.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1265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include_recipe</a:t>
            </a:r>
            <a:r>
              <a:rPr lang="en-US" dirty="0"/>
              <a:t>' method</a:t>
            </a:r>
            <a:r>
              <a:rPr lang="en-US" baseline="0" dirty="0"/>
              <a:t> can be used to include recipes from the same cookbook or external cookbooks. It allows us to accomplish what we saw previously. This gives us the ability to build recipes in more modular ways promoting better re-use patterns within the cookbooks we write.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8176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to refactor a cookbook using the method '</a:t>
            </a:r>
            <a:r>
              <a:rPr lang="en-US" sz="1200" kern="1200" baseline="0" dirty="0" err="1">
                <a:solidFill>
                  <a:schemeClr val="tx1"/>
                </a:solidFill>
                <a:effectLst/>
                <a:latin typeface="Arial" panose="020B0604020202020204" pitchFamily="34" charset="0"/>
                <a:ea typeface="ＭＳ Ｐゴシック" charset="0"/>
                <a:cs typeface="Arial" panose="020B0604020202020204" pitchFamily="34" charset="0"/>
              </a:rPr>
              <a:t>include_recipe</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verify the changes with Test Kitchen, and then explain in what scenarios you would choose to use 'kitchen converge', 'kitchen verify' and 'kitchen test'.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4022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initial implementation of the default recipe for the apache cookbook defined the entire installation, configuration, and management of the service within a single recipe. This implementation has the benefit of being entirely readable from a single recipe. However, it does not easily allow for other cookbooks that may want to use the apache cookbook to easily choose the components that it may need.</a:t>
            </a:r>
          </a:p>
          <a:p>
            <a:endParaRPr lang="en-US" baseline="0" dirty="0"/>
          </a:p>
          <a:p>
            <a:r>
              <a:rPr lang="en-US" baseline="0" dirty="0"/>
              <a:t>An example of this is that we may deploy </a:t>
            </a:r>
            <a:r>
              <a:rPr lang="en-US" baseline="0" dirty="0" err="1"/>
              <a:t>wordpress</a:t>
            </a:r>
            <a:r>
              <a:rPr lang="en-US" baseline="0" dirty="0"/>
              <a:t> or some other web application that relies on the apache webserver installed and running. In this new cookbook we would like to re-use the resources that installs apache and the resources that manage the service. We most likely do not want to setup a test page that greets people. We are likely going to replace it with application code.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55691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include_recipe</a:t>
            </a:r>
            <a:r>
              <a:rPr lang="en-US" dirty="0"/>
              <a:t>' method</a:t>
            </a:r>
            <a:r>
              <a:rPr lang="en-US" baseline="0" dirty="0"/>
              <a:t> can be used to include recipes from the same cookbook or external cookbooks. It allows us to accomplish what we saw previously. This gives us the ability to build recipes in more modular ways promoting better re-use patterns within the cookbooks we write.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817602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To allow better re-use we can choose to refactor a single recipe into more modular recipes that focus on their individual concerns. Then these recipes can be included into the original single recipe through the '</a:t>
            </a:r>
            <a:r>
              <a:rPr lang="en-US" baseline="0" dirty="0" err="1"/>
              <a:t>include_recipe</a:t>
            </a:r>
            <a:r>
              <a:rPr lang="en-US" baseline="0" dirty="0"/>
              <a:t>' method.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498506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more modular</a:t>
            </a:r>
            <a:r>
              <a:rPr lang="en-US" baseline="0" dirty="0"/>
              <a:t> approach to recipes is very common as the complexity of the cookbook continues to grow. The complexity of the cookbook we are developing is not there, nor will it ever be there for the entirety of this course. However, we are still going to use this opportunity to prematurely optimize to demonstrate the refactoring of a cookbook.</a:t>
            </a:r>
          </a:p>
          <a:p>
            <a:endParaRPr lang="en-US" baseline="0" dirty="0"/>
          </a:p>
          <a:p>
            <a:r>
              <a:rPr lang="en-US" baseline="0" dirty="0"/>
              <a:t>Together we will work through creating a recipe that manages the installation of the webserver.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53740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a:t>
            </a:r>
            <a:r>
              <a:rPr lang="en-US" baseline="0" dirty="0"/>
              <a:t>t let's return to the chef generator tool and it what information it needs to generate a recipe within a cookbook. The recipe generator can be run from within a cookbook or outside of it. If you are within a cookbook you do not need to specify a path to the cookbook; it's optional.</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79076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within the</a:t>
            </a:r>
            <a:r>
              <a:rPr lang="en-US" baseline="0" dirty="0"/>
              <a:t> cookbook directory you simply need to provide it the name of the recipe you want created.</a:t>
            </a:r>
          </a:p>
          <a:p>
            <a:endParaRPr lang="en-US" baseline="0" dirty="0"/>
          </a:p>
          <a:p>
            <a:r>
              <a:rPr lang="en-US" baseline="0" dirty="0"/>
              <a:t>Instructor Note: The generator will create the recipe file with the recipes directory and also a spec file within the unit test directory. Unit testing is a topic that we will discuss in the next module.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790762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chef, the command-line tool,</a:t>
            </a:r>
            <a:r>
              <a:rPr lang="en-US" baseline="0" dirty="0"/>
              <a:t> to generate a recipe it will create three files. First is the recipe file found in the recipes directory. Second is the unit test file found in the 'spec/unit/recipes' directory. Third is the integration test file found in 'test/smoke/default'.</a:t>
            </a:r>
          </a:p>
          <a:p>
            <a:endParaRPr lang="en-US" baseline="0" dirty="0"/>
          </a:p>
          <a:p>
            <a:r>
              <a:rPr lang="en-US" baseline="0" dirty="0"/>
              <a:t>The test file automatically generate for us contains those same examples we saw in the '</a:t>
            </a:r>
            <a:r>
              <a:rPr lang="en-US" baseline="0" dirty="0" err="1"/>
              <a:t>default_test.rb</a:t>
            </a:r>
            <a:r>
              <a:rPr lang="en-US" baseline="0" dirty="0"/>
              <a:t>'. We do not want to verify the root user is present and we definitely do not want to verify that port 80 is not listening. So we want to remove this file.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30356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installation of the web server can be expressed with this one resource. Within the new recipe add the following resource.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641253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we have defined the installation of the webserver in a separate recipe it is time to remove the installation from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5891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To allow better re-use we can choose to refactor a single recipe into more modular recipes that focus on their individual concerns. Then these recipes can be included into the original single recipe through the '</a:t>
            </a:r>
            <a:r>
              <a:rPr lang="en-US" baseline="0" dirty="0" err="1"/>
              <a:t>include_recipe</a:t>
            </a:r>
            <a:r>
              <a:rPr lang="en-US" baseline="0" dirty="0"/>
              <a:t>' method.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498506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default recipe has changed. It is now time to ensure that we did everything right by converging the latest changes against the test instance and then verifying the changes by executing our tests.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617298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a:t>
            </a:r>
            <a:r>
              <a:rPr lang="en-US" baseline="0" dirty="0"/>
              <a:t> a change is made to a recipe or component of the cookbook it is important to converge the latest cookbook against the test instance.</a:t>
            </a:r>
          </a:p>
          <a:p>
            <a:endParaRPr lang="en-US" baseline="0" dirty="0"/>
          </a:p>
          <a:p>
            <a:r>
              <a:rPr lang="en-US" baseline="0" dirty="0"/>
              <a:t>If an error occurs that likely means that you have a typo within your default recipe or the install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803819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178761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your turn to do</a:t>
            </a:r>
            <a:r>
              <a:rPr lang="en-US" baseline="0" dirty="0"/>
              <a:t> the same thing for the webserver configuration. The only configuration that we currently perform for the webserver is write out a new default home page. We still want to move that resource to a separate recipe and ensure that we made the change correctly.</a:t>
            </a:r>
          </a:p>
          <a:p>
            <a:endParaRPr lang="en-US" baseline="0" dirty="0"/>
          </a:p>
          <a:p>
            <a:r>
              <a:rPr lang="en-US" baseline="0" dirty="0"/>
              <a:t>When you are done we will review the next few slides together to review your work.</a:t>
            </a:r>
          </a:p>
          <a:p>
            <a:endParaRPr lang="en-US" baseline="0" dirty="0"/>
          </a:p>
          <a:p>
            <a:r>
              <a:rPr lang="en-US" baseline="0" dirty="0"/>
              <a:t>Instructor Note: Another exercise follows this one to manage the service.</a:t>
            </a:r>
          </a:p>
          <a:p>
            <a:endParaRPr lang="en-US" baseline="0" dirty="0"/>
          </a:p>
          <a:p>
            <a:r>
              <a:rPr lang="en-US" sz="1200" kern="1200" dirty="0">
                <a:solidFill>
                  <a:schemeClr val="tx1"/>
                </a:solidFill>
                <a:latin typeface="Arial" panose="020B0604020202020204" pitchFamily="34" charset="0"/>
                <a:ea typeface="ＭＳ Ｐゴシック" charset="0"/>
                <a:cs typeface="Arial" panose="020B0604020202020204" pitchFamily="34" charset="0"/>
              </a:rPr>
              <a:t>Instructor Note: Allow 5</a:t>
            </a:r>
            <a:r>
              <a:rPr lang="en-US" sz="1200" kern="1200" baseline="0" dirty="0">
                <a:solidFill>
                  <a:schemeClr val="tx1"/>
                </a:solidFill>
                <a:latin typeface="Arial" panose="020B0604020202020204" pitchFamily="34" charset="0"/>
                <a:ea typeface="ＭＳ Ｐゴシック" charset="0"/>
                <a:cs typeface="Arial" panose="020B0604020202020204" pitchFamily="34" charset="0"/>
              </a:rPr>
              <a:t> </a:t>
            </a:r>
            <a:r>
              <a:rPr lang="en-US" sz="1200" kern="1200" dirty="0">
                <a:solidFill>
                  <a:schemeClr val="tx1"/>
                </a:solidFill>
                <a:latin typeface="Arial" panose="020B0604020202020204" pitchFamily="34" charset="0"/>
                <a:ea typeface="ＭＳ Ｐゴシック" charset="0"/>
                <a:cs typeface="Arial" panose="020B0604020202020204" pitchFamily="34" charset="0"/>
              </a:rPr>
              <a:t>minutes to complete this exercise.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927737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a:t>
            </a:r>
            <a:r>
              <a:rPr lang="en-US" baseline="0" dirty="0"/>
              <a:t> the configuration recipe within the webserver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336422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automatically</a:t>
            </a:r>
            <a:r>
              <a:rPr lang="en-US" baseline="0" dirty="0"/>
              <a:t> generated test file as we are not interested in the sample tests that it generates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87582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a:t>
            </a:r>
            <a:r>
              <a:rPr lang="en-US" baseline="0" dirty="0"/>
              <a:t> all the resources that are related to the configuration of the webserver within this new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32775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more modular</a:t>
            </a:r>
            <a:r>
              <a:rPr lang="en-US" baseline="0" dirty="0"/>
              <a:t> approach to recipes is very common as the complexity of the cookbook continues to grow. The complexity of the cookbook we are developing is not there, nor will it ever be there for the entirety of this course. However, we are still going to use this opportunity to prematurely optimize to demonstrate the refactoring of a cookbook.</a:t>
            </a:r>
          </a:p>
          <a:p>
            <a:endParaRPr lang="en-US" baseline="0" dirty="0"/>
          </a:p>
          <a:p>
            <a:r>
              <a:rPr lang="en-US" baseline="0" dirty="0"/>
              <a:t>Together we will work through creating a recipe that manages the installation of the webserver.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53740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recipe changed so it is important to converge the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288774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178761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your turn to do</a:t>
            </a:r>
            <a:r>
              <a:rPr lang="en-US" baseline="0" dirty="0"/>
              <a:t> the same thing for the webserver service.</a:t>
            </a:r>
          </a:p>
          <a:p>
            <a:endParaRPr lang="en-US" baseline="0" dirty="0"/>
          </a:p>
          <a:p>
            <a:r>
              <a:rPr lang="en-US" baseline="0" dirty="0"/>
              <a:t>When you are done we will review the next few slides together to review your work.</a:t>
            </a:r>
          </a:p>
          <a:p>
            <a:endParaRPr lang="en-US" baseline="0" dirty="0"/>
          </a:p>
          <a:p>
            <a:r>
              <a:rPr lang="en-US" sz="1200" kern="1200" dirty="0">
                <a:solidFill>
                  <a:schemeClr val="tx1"/>
                </a:solidFill>
                <a:latin typeface="Arial" panose="020B0604020202020204" pitchFamily="34" charset="0"/>
                <a:ea typeface="ＭＳ Ｐゴシック" charset="0"/>
                <a:cs typeface="Arial" panose="020B0604020202020204" pitchFamily="34" charset="0"/>
              </a:rPr>
              <a:t>Instructor Note: Allow 5</a:t>
            </a:r>
            <a:r>
              <a:rPr lang="en-US" sz="1200" kern="1200" baseline="0" dirty="0">
                <a:solidFill>
                  <a:schemeClr val="tx1"/>
                </a:solidFill>
                <a:latin typeface="Arial" panose="020B0604020202020204" pitchFamily="34" charset="0"/>
                <a:ea typeface="ＭＳ Ｐゴシック" charset="0"/>
                <a:cs typeface="Arial" panose="020B0604020202020204" pitchFamily="34" charset="0"/>
              </a:rPr>
              <a:t> </a:t>
            </a:r>
            <a:r>
              <a:rPr lang="en-US" sz="1200" kern="1200" dirty="0">
                <a:solidFill>
                  <a:schemeClr val="tx1"/>
                </a:solidFill>
                <a:latin typeface="Arial" panose="020B0604020202020204" pitchFamily="34" charset="0"/>
                <a:ea typeface="ＭＳ Ｐゴシック" charset="0"/>
                <a:cs typeface="Arial" panose="020B0604020202020204" pitchFamily="34" charset="0"/>
              </a:rPr>
              <a:t>minutes to complete this exercise.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91399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a:t>
            </a:r>
            <a:r>
              <a:rPr lang="en-US" baseline="0" dirty="0"/>
              <a:t> the configuration recipe within the webserver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336422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automatically</a:t>
            </a:r>
            <a:r>
              <a:rPr lang="en-US" baseline="0" dirty="0"/>
              <a:t> generated test file as we are not interested in the sample tests that it generates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875825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a:t>
            </a:r>
            <a:r>
              <a:rPr lang="en-US" baseline="0" dirty="0"/>
              <a:t> all the resources that are related to the </a:t>
            </a:r>
            <a:r>
              <a:rPr lang="en-US" baseline="0" dirty="0" smtClean="0"/>
              <a:t>service of </a:t>
            </a:r>
            <a:r>
              <a:rPr lang="en-US" baseline="0" dirty="0"/>
              <a:t>the webserver within this new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32775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recipe changed so it is important to converge the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28877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17876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a:t>
            </a:r>
            <a:r>
              <a:rPr lang="en-US" baseline="0" dirty="0"/>
              <a:t>t let's return to the chef generator tool and it what information it needs to generate a recipe within a cookbook. The recipe generator can be run from within a cookbook or outside of it. If you are within a cookbook you do not need to specify a path to the cookbook; it's optional.</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790762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group</a:t>
            </a:r>
            <a:r>
              <a:rPr lang="en-US" baseline="0" dirty="0"/>
              <a:t> exercise and the lab we made changes to the recipes that we were able to verify on the test instance. If you accidently or purposefully created a typo for yourself you would have seen the converge or the verification fail. However, what if removed code from the recipes that we wrote?</a:t>
            </a:r>
          </a:p>
          <a:p>
            <a:endParaRPr lang="en-US" baseline="0" dirty="0"/>
          </a:p>
          <a:p>
            <a:r>
              <a:rPr lang="en-US" baseline="0" dirty="0"/>
              <a:t>The omission (or in this case removal of code) of resources could have happened. When we refactored the default recipe we may have remembered to remove the resources that manage the configuration but forgot to use the '</a:t>
            </a:r>
            <a:r>
              <a:rPr lang="en-US" baseline="0" dirty="0" err="1"/>
              <a:t>include_recipe</a:t>
            </a:r>
            <a:r>
              <a:rPr lang="en-US" baseline="0" dirty="0"/>
              <a:t>' to ensure we loaded the new recipe. Or it is possible that we created a service recipe that we never populated but made all the appropriate changes to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412411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Removing code sabotages the policy that you have defined. If you used Test Kitchen to converge and verify the cookbook and saw a failure you can sleep soundly at night knowing your tools have you covered. On the other hand, if Test Kitchen were to return success, after such a change, then it might cause you to break out in a cold sweat.</a:t>
            </a:r>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Removing code from</a:t>
            </a:r>
            <a:r>
              <a:rPr lang="en-US" baseline="0" dirty="0"/>
              <a:t> a recipe or recipes is a small change. So is introducing a typo into the code, specifying a different resource name or changing the value of a resource attribute. </a:t>
            </a:r>
            <a:r>
              <a:rPr lang="en-US" dirty="0"/>
              <a:t>The process</a:t>
            </a:r>
            <a:r>
              <a:rPr lang="en-US" baseline="0" dirty="0"/>
              <a:t> of modifying the code in small ways and then executing the test suite against it is often times referred to as mutation testing.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746416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leave this module, let's do a little mutation testing, to ensure the test that we have defined is good enough.</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714729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converging the updated recipe it no longer shows the install recipe being loaded. This has changed the number of resources that are converged on the test instance. Removing the recipe from the default recipe does not remove any of the components that it previously installed.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790740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178761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a:p>
          <a:p>
            <a:r>
              <a:rPr lang="en-US" baseline="0" dirty="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a:p>
          <a:p>
            <a:r>
              <a:rPr lang="en-US" baseline="0" dirty="0"/>
              <a:t>To ensure our cookbook works on a new system it is important to delete the test instance and start over.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791965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baseline="0" dirty="0"/>
              <a:t> Kitchen provides the 'destroy' subcommand. </a:t>
            </a:r>
            <a:r>
              <a:rPr lang="en-US" dirty="0"/>
              <a:t>Destroy is available at all stages and essentially cleans up the instance.</a:t>
            </a:r>
            <a:r>
              <a:rPr lang="en-US" baseline="0" dirty="0"/>
              <a:t> This is useful when you make changes to the configuration policy you define and you want to ensure that it will work on a brand new instance.</a:t>
            </a:r>
            <a:endParaRPr lang="en-US" dirty="0"/>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827828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baseline="0" dirty="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517335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a:t>
            </a:r>
            <a:r>
              <a:rPr lang="en-US" baseline="0" dirty="0"/>
              <a:t> 'kitchen test' is useful if want to ensure the policy you defined works on a new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42152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within the</a:t>
            </a:r>
            <a:r>
              <a:rPr lang="en-US" baseline="0" dirty="0"/>
              <a:t> cookbook directory you simply need to provide it the name of the recipe you want created.</a:t>
            </a:r>
          </a:p>
          <a:p>
            <a:endParaRPr lang="en-US" baseline="0" dirty="0"/>
          </a:p>
          <a:p>
            <a:r>
              <a:rPr lang="en-US" baseline="0" dirty="0"/>
              <a:t>Instructor Note: The generator will create the recipe file with the recipes directory and also a spec file within the unit test directory. Unit testing is a topic that we will discuss in the next module.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790762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'kitchen</a:t>
            </a:r>
            <a:r>
              <a:rPr lang="en-US" baseline="0" dirty="0"/>
              <a:t> test' in this instance will expose the issue that we created by removing that installation of the webserver. This is because the new instance no longer installed the necessary packages so the file path was never created for the default HTML file and there are no services to run.</a:t>
            </a:r>
          </a:p>
          <a:p>
            <a:endParaRPr lang="en-US" baseline="0" dirty="0"/>
          </a:p>
          <a:p>
            <a:r>
              <a:rPr lang="en-US" baseline="0" dirty="0"/>
              <a:t>The test that you wrote correctly verifies the state of the system. What is important to notice is that there are important differences in the Test Kitchen commands.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808267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a:p>
          <a:p>
            <a:r>
              <a:rPr lang="en-US" baseline="0" dirty="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23159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769065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430938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1776815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4777311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53457742"/>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27455512"/>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923165389"/>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398198190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72474075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is-IS" dirty="0">
                <a:solidFill>
                  <a:srgbClr val="7D868C"/>
                </a:solidFill>
                <a:latin typeface="+mn-lt"/>
                <a:ea typeface="+mn-ea"/>
                <a:cs typeface="+mn-cs"/>
              </a:rPr>
              <a:t>2018</a:t>
            </a:r>
            <a:r>
              <a:rPr lang="en-US" dirty="0">
                <a:solidFill>
                  <a:srgbClr val="7D868C"/>
                </a:solidFill>
                <a:latin typeface="+mn-lt"/>
                <a:ea typeface="+mn-ea"/>
                <a:cs typeface="+mn-cs"/>
              </a:rPr>
              <a:t> 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9" r:id="rId13"/>
    <p:sldLayoutId id="2147483870" r:id="rId14"/>
    <p:sldLayoutId id="2147483871" r:id="rId15"/>
    <p:sldLayoutId id="2147483872" r:id="rId16"/>
  </p:sldLayoutIdLst>
  <p:transition xmlns:p14="http://schemas.microsoft.com/office/powerpoint/2010/main" spd="med">
    <p:fade/>
  </p:transition>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is-IS" dirty="0">
                <a:solidFill>
                  <a:srgbClr val="7D868C"/>
                </a:solidFill>
                <a:latin typeface="+mn-lt"/>
                <a:ea typeface="+mn-ea"/>
                <a:cs typeface="+mn-cs"/>
              </a:rPr>
              <a:t>2018</a:t>
            </a:r>
            <a:r>
              <a:rPr lang="en-US" dirty="0">
                <a:solidFill>
                  <a:srgbClr val="7D868C"/>
                </a:solidFill>
                <a:latin typeface="+mn-lt"/>
                <a:ea typeface="+mn-ea"/>
                <a:cs typeface="+mn-cs"/>
              </a:rPr>
              <a:t> 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7" r:id="rId9"/>
    <p:sldLayoutId id="2147483868" r:id="rId10"/>
  </p:sldLayoutIdLst>
  <p:transition xmlns:p14="http://schemas.microsoft.com/office/powerpoint/2010/main" spd="med">
    <p:fade/>
  </p:transition>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hyperlink" Target="https://docs.chef.io/recipes.html%23include-recipe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hyperlink" Target="https://docs.chef.io/recipes.html%23include-recipe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 Id="rId3"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Refactoring Cookbooks with Tests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319135" y="4542411"/>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a:t>
            </a:r>
            <a:r>
              <a:rPr lang="en-US" dirty="0" err="1" smtClean="0"/>
              <a:t>myiis</a:t>
            </a:r>
            <a:r>
              <a:rPr lang="en-US" dirty="0" smtClean="0"/>
              <a:t>/test/integration/</a:t>
            </a:r>
            <a:r>
              <a:rPr lang="en-US" dirty="0"/>
              <a:t>default/</a:t>
            </a:r>
            <a:r>
              <a:rPr lang="en-US" dirty="0" err="1"/>
              <a:t>install_test.rb</a:t>
            </a:r>
            <a:r>
              <a:rPr lang="en-US" dirty="0"/>
              <a:t> </a:t>
            </a:r>
          </a:p>
        </p:txBody>
      </p:sp>
      <p:sp>
        <p:nvSpPr>
          <p:cNvPr id="5" name="Title 4"/>
          <p:cNvSpPr>
            <a:spLocks noGrp="1"/>
          </p:cNvSpPr>
          <p:nvPr>
            <p:ph type="title"/>
          </p:nvPr>
        </p:nvSpPr>
        <p:spPr/>
        <p:txBody>
          <a:bodyPr/>
          <a:lstStyle/>
          <a:p>
            <a:r>
              <a:rPr lang="en-US" dirty="0"/>
              <a:t>Removing the Generated Test File</a:t>
            </a:r>
          </a:p>
        </p:txBody>
      </p:sp>
    </p:spTree>
    <p:extLst>
      <p:ext uri="{BB962C8B-B14F-4D97-AF65-F5344CB8AC3E}">
        <p14:creationId xmlns:p14="http://schemas.microsoft.com/office/powerpoint/2010/main" val="252292024"/>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Install Recipe</a:t>
            </a:r>
          </a:p>
        </p:txBody>
      </p:sp>
      <p:sp>
        <p:nvSpPr>
          <p:cNvPr id="3" name="Content Placeholder 2"/>
          <p:cNvSpPr>
            <a:spLocks noGrp="1"/>
          </p:cNvSpPr>
          <p:nvPr>
            <p:ph sz="quarter" idx="10"/>
          </p:nvPr>
        </p:nvSpPr>
        <p:spPr/>
        <p:txBody>
          <a:bodyPr>
            <a:normAutofit/>
          </a:bodyPr>
          <a:lstStyle/>
          <a:p>
            <a:r>
              <a:rPr lang="en-US" dirty="0"/>
              <a:t>#</a:t>
            </a:r>
          </a:p>
          <a:p>
            <a:r>
              <a:rPr lang="en-US" dirty="0"/>
              <a:t># Cookbook:</a:t>
            </a:r>
            <a:r>
              <a:rPr lang="en-US" dirty="0" smtClean="0"/>
              <a:t>:</a:t>
            </a:r>
            <a:r>
              <a:rPr lang="en-US" dirty="0" err="1" smtClean="0"/>
              <a:t>myiis</a:t>
            </a:r>
            <a:endParaRPr lang="en-US" dirty="0"/>
          </a:p>
          <a:p>
            <a:r>
              <a:rPr lang="en-US" dirty="0"/>
              <a:t># Recipe:: install</a:t>
            </a:r>
          </a:p>
          <a:p>
            <a:r>
              <a:rPr lang="en-US" dirty="0"/>
              <a:t>#</a:t>
            </a:r>
          </a:p>
          <a:p>
            <a:r>
              <a:rPr lang="en-US" dirty="0"/>
              <a:t># Copyright:: 2018, The Authors, All Rights Reserved.</a:t>
            </a:r>
          </a:p>
          <a:p>
            <a:r>
              <a:rPr lang="en-US" dirty="0" err="1"/>
              <a:t>powershell_script</a:t>
            </a:r>
            <a:r>
              <a:rPr lang="en-US" dirty="0"/>
              <a:t> 'Install IIS' do</a:t>
            </a:r>
          </a:p>
          <a:p>
            <a:r>
              <a:rPr lang="en-US" dirty="0"/>
              <a:t>  code 'Add-</a:t>
            </a:r>
            <a:r>
              <a:rPr lang="en-US" dirty="0" err="1"/>
              <a:t>WindowsFeature</a:t>
            </a:r>
            <a:r>
              <a:rPr lang="en-US" dirty="0"/>
              <a:t> Web-Server'</a:t>
            </a:r>
          </a:p>
          <a:p>
            <a:r>
              <a:rPr lang="en-US" dirty="0"/>
              <a:t>  action :run</a:t>
            </a:r>
          </a:p>
          <a:p>
            <a:r>
              <a:rPr lang="en-US" dirty="0" smtClean="0"/>
              <a:t>End</a:t>
            </a:r>
            <a:endParaRPr lang="en-US" dirty="0"/>
          </a:p>
          <a:p>
            <a:endParaRPr lang="en-US" sz="1100"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install.rb</a:t>
            </a:r>
            <a:endParaRPr lang="en-US" dirty="0"/>
          </a:p>
        </p:txBody>
      </p:sp>
      <p:sp>
        <p:nvSpPr>
          <p:cNvPr id="6" name="Text Placeholder 5"/>
          <p:cNvSpPr>
            <a:spLocks noGrp="1"/>
          </p:cNvSpPr>
          <p:nvPr>
            <p:ph type="body" sz="quarter" idx="13"/>
          </p:nvPr>
        </p:nvSpPr>
        <p:spPr>
          <a:xfrm>
            <a:off x="1114884" y="4685530"/>
            <a:ext cx="14404273" cy="2530902"/>
          </a:xfrm>
        </p:spPr>
        <p:txBody>
          <a:bodyPr/>
          <a:lstStyle/>
          <a:p>
            <a:endParaRPr lang="en-US" dirty="0"/>
          </a:p>
        </p:txBody>
      </p:sp>
    </p:spTree>
    <p:extLst>
      <p:ext uri="{BB962C8B-B14F-4D97-AF65-F5344CB8AC3E}">
        <p14:creationId xmlns:p14="http://schemas.microsoft.com/office/powerpoint/2010/main" val="2008223827"/>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Remove the Resource from the Default Recipe</a:t>
            </a:r>
          </a:p>
        </p:txBody>
      </p:sp>
      <p:sp>
        <p:nvSpPr>
          <p:cNvPr id="3" name="Content Placeholder 2"/>
          <p:cNvSpPr>
            <a:spLocks noGrp="1"/>
          </p:cNvSpPr>
          <p:nvPr>
            <p:ph sz="quarter" idx="10"/>
          </p:nvPr>
        </p:nvSpPr>
        <p:spPr/>
        <p:txBody>
          <a:bodyPr>
            <a:normAutofit lnSpcReduction="10000"/>
          </a:bodyPr>
          <a:lstStyle/>
          <a:p>
            <a:r>
              <a:rPr lang="en-US" dirty="0" err="1"/>
              <a:t>powershell_script</a:t>
            </a:r>
            <a:r>
              <a:rPr lang="en-US" dirty="0"/>
              <a:t> 'Install IIS' do</a:t>
            </a:r>
          </a:p>
          <a:p>
            <a:r>
              <a:rPr lang="en-US" dirty="0"/>
              <a:t>  code 'Add-</a:t>
            </a:r>
            <a:r>
              <a:rPr lang="en-US" dirty="0" err="1"/>
              <a:t>WindowsFeature</a:t>
            </a:r>
            <a:r>
              <a:rPr lang="en-US" dirty="0"/>
              <a:t> Web-Server'</a:t>
            </a:r>
          </a:p>
          <a:p>
            <a:r>
              <a:rPr lang="en-US" dirty="0"/>
              <a:t>  action :run</a:t>
            </a:r>
          </a:p>
          <a:p>
            <a:r>
              <a:rPr lang="en-US" dirty="0"/>
              <a:t>end</a:t>
            </a:r>
          </a:p>
          <a:p>
            <a:endParaRPr lang="en-US" sz="1100" dirty="0"/>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5" name="Text Placeholder 4"/>
          <p:cNvSpPr>
            <a:spLocks noGrp="1"/>
          </p:cNvSpPr>
          <p:nvPr>
            <p:ph type="body" sz="quarter" idx="12"/>
          </p:nvPr>
        </p:nvSpPr>
        <p:spPr>
          <a:xfrm>
            <a:off x="1124446" y="2156865"/>
            <a:ext cx="14404273" cy="1995605"/>
          </a:xfrm>
        </p:spPr>
        <p:txBody>
          <a:bodyPr/>
          <a:lstStyle/>
          <a:p>
            <a:endParaRPr lang="en-US" dirty="0"/>
          </a:p>
        </p:txBody>
      </p:sp>
    </p:spTree>
    <p:extLst>
      <p:ext uri="{BB962C8B-B14F-4D97-AF65-F5344CB8AC3E}">
        <p14:creationId xmlns:p14="http://schemas.microsoft.com/office/powerpoint/2010/main" val="381652242"/>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870" dirty="0"/>
              <a:t>Include the Install Recipe</a:t>
            </a:r>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p>
          <a:p>
            <a:endParaRPr lang="en-US" sz="1100" dirty="0"/>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5"/>
          <p:cNvSpPr>
            <a:spLocks noGrp="1"/>
          </p:cNvSpPr>
          <p:nvPr>
            <p:ph type="body" sz="quarter" idx="13"/>
          </p:nvPr>
        </p:nvSpPr>
        <p:spPr>
          <a:xfrm>
            <a:off x="1135042" y="4058982"/>
            <a:ext cx="14404273" cy="587456"/>
          </a:xfrm>
        </p:spPr>
        <p:txBody>
          <a:bodyPr/>
          <a:lstStyle/>
          <a:p>
            <a:endParaRPr lang="en-US" dirty="0"/>
          </a:p>
        </p:txBody>
      </p:sp>
    </p:spTree>
    <p:extLst>
      <p:ext uri="{BB962C8B-B14F-4D97-AF65-F5344CB8AC3E}">
        <p14:creationId xmlns:p14="http://schemas.microsoft.com/office/powerpoint/2010/main" val="1336809990"/>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a:t>This is why we </a:t>
            </a:r>
            <a:r>
              <a:rPr lang="en-US" b="1" dirty="0"/>
              <a:t>can</a:t>
            </a:r>
            <a:r>
              <a:rPr lang="en-US" dirty="0"/>
              <a:t> have nice things!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q"/>
            </a:pPr>
            <a:r>
              <a:rPr lang="en-US" dirty="0"/>
              <a:t>Converge the cookbook and execute the tests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I see what you did there.</a:t>
            </a:r>
          </a:p>
        </p:txBody>
      </p:sp>
    </p:spTree>
    <p:extLst>
      <p:ext uri="{BB962C8B-B14F-4D97-AF65-F5344CB8AC3E}">
        <p14:creationId xmlns:p14="http://schemas.microsoft.com/office/powerpoint/2010/main" val="603315270"/>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1.19.2</a:t>
            </a:r>
            <a:r>
              <a:rPr lang="en-US" dirty="0"/>
              <a:t>)</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t>
            </a:r>
            <a:r>
              <a:rPr lang="en-US" dirty="0" smtClean="0"/>
              <a:t>[”</a:t>
            </a:r>
            <a:r>
              <a:rPr lang="en-US" dirty="0" err="1" smtClean="0"/>
              <a:t>myiis</a:t>
            </a:r>
            <a:r>
              <a:rPr lang="en-US" dirty="0" smtClean="0"/>
              <a:t>:</a:t>
            </a:r>
            <a:r>
              <a:rPr lang="en-US" dirty="0"/>
              <a:t>:default"] </a:t>
            </a:r>
          </a:p>
          <a:p>
            <a:r>
              <a:rPr lang="en-US" dirty="0"/>
              <a:t>       ...     </a:t>
            </a:r>
          </a:p>
          <a:p>
            <a:r>
              <a:rPr lang="en-US" dirty="0"/>
              <a:t>       Finished converging &lt;default</a:t>
            </a:r>
            <a:r>
              <a:rPr lang="en-US" dirty="0" smtClean="0"/>
              <a:t>-windows2012r2&gt; </a:t>
            </a:r>
            <a:r>
              <a:rPr lang="en-US" dirty="0"/>
              <a:t>(0m27.64s).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540080416"/>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t>
            </a:r>
            <a:r>
              <a:rPr lang="en-US" sz="2400" dirty="0">
                <a:solidFill>
                  <a:schemeClr val="accent5"/>
                </a:solidFill>
              </a:rPr>
              <a:t>/Administrator/chef-repo/cookbooks/</a:t>
            </a:r>
            <a:r>
              <a:rPr lang="en-US" sz="2400" dirty="0" err="1">
                <a:solidFill>
                  <a:schemeClr val="accent5"/>
                </a:solidFill>
              </a:rPr>
              <a:t>myiis</a:t>
            </a:r>
            <a:r>
              <a:rPr lang="en-US" sz="2400" dirty="0">
                <a:solidFill>
                  <a:schemeClr val="accent5"/>
                </a:solidFill>
              </a:rPr>
              <a:t>/</a:t>
            </a:r>
            <a:r>
              <a:rPr lang="en-US" sz="2400" dirty="0" smtClean="0">
                <a:solidFill>
                  <a:schemeClr val="accent5"/>
                </a:solidFill>
              </a:rPr>
              <a:t>test/integration/default`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//kitchen@localhost:32768</a:t>
            </a:r>
          </a:p>
          <a:p>
            <a:endParaRPr lang="en-US" sz="2400" dirty="0"/>
          </a:p>
          <a:p>
            <a:r>
              <a:rPr lang="en-US" sz="2400" dirty="0">
                <a:solidFill>
                  <a:schemeClr val="accent6"/>
                </a:solidFill>
              </a:rPr>
              <a:t>  </a:t>
            </a:r>
            <a:r>
              <a:rPr lang="en-US" sz="2400" dirty="0">
                <a:solidFill>
                  <a:schemeClr val="bg1"/>
                </a:solidFill>
              </a:rPr>
              <a:t>Port 80</a:t>
            </a:r>
          </a:p>
          <a:p>
            <a:r>
              <a:rPr lang="en-US" sz="2400" dirty="0">
                <a:solidFill>
                  <a:schemeClr val="accent6"/>
                </a:solidFill>
              </a:rPr>
              <a:t>     </a:t>
            </a:r>
            <a:r>
              <a:rPr lang="en-US" sz="2400" dirty="0">
                <a:solidFill>
                  <a:srgbClr val="01D75F"/>
                </a:solidFill>
              </a:rPr>
              <a:t>✔  should be listening</a:t>
            </a:r>
          </a:p>
          <a:p>
            <a:r>
              <a:rPr lang="en-US" sz="2400" dirty="0">
                <a:solidFill>
                  <a:schemeClr val="bg1"/>
                </a:solidFill>
              </a:rPr>
              <a:t>  Command curl</a:t>
            </a:r>
          </a:p>
          <a:p>
            <a:r>
              <a:rPr lang="en-US" sz="2400" dirty="0">
                <a:solidFill>
                  <a:schemeClr val="accent6"/>
                </a:solidFill>
              </a:rPr>
              <a:t>     </a:t>
            </a:r>
            <a:r>
              <a:rPr lang="en-US" sz="2400" dirty="0">
                <a:solidFill>
                  <a:srgbClr val="01D75F"/>
                </a:solidFill>
              </a:rPr>
              <a:t>✔  Command curl localhost </a:t>
            </a:r>
            <a:r>
              <a:rPr lang="en-US" sz="2400" dirty="0" err="1">
                <a:solidFill>
                  <a:srgbClr val="01D75F"/>
                </a:solidFill>
              </a:rPr>
              <a:t>stdout</a:t>
            </a:r>
            <a:r>
              <a:rPr lang="en-US" sz="2400" dirty="0">
                <a:solidFill>
                  <a:srgbClr val="01D75F"/>
                </a:solidFill>
              </a:rPr>
              <a:t> should match /Welcome Home/</a:t>
            </a:r>
          </a:p>
          <a:p>
            <a:endParaRPr lang="en-US" sz="2400" dirty="0">
              <a:solidFill>
                <a:schemeClr val="accent6"/>
              </a:solidFill>
            </a:endParaRPr>
          </a:p>
          <a:p>
            <a:r>
              <a:rPr lang="en-US" sz="2400" dirty="0">
                <a:solidFill>
                  <a:schemeClr val="bg1"/>
                </a:solidFill>
              </a:rPr>
              <a:t>Summary: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Title 5"/>
          <p:cNvSpPr>
            <a:spLocks noGrp="1"/>
          </p:cNvSpPr>
          <p:nvPr>
            <p:ph type="title"/>
          </p:nvPr>
        </p:nvSpPr>
        <p:spPr/>
        <p:txBody>
          <a:bodyPr/>
          <a:lstStyle/>
          <a:p>
            <a:r>
              <a:rPr lang="en-US" dirty="0"/>
              <a:t>Re-Verify the Test Instance</a:t>
            </a:r>
          </a:p>
        </p:txBody>
      </p:sp>
    </p:spTree>
    <p:extLst>
      <p:ext uri="{BB962C8B-B14F-4D97-AF65-F5344CB8AC3E}">
        <p14:creationId xmlns:p14="http://schemas.microsoft.com/office/powerpoint/2010/main" val="102373490"/>
      </p:ext>
    </p:extLst>
  </p:cSld>
  <p:clrMapOvr>
    <a:masterClrMapping/>
  </p:clrMapOvr>
  <p:transition xmlns:p14="http://schemas.microsoft.com/office/powerpoint/2010/mai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Configuration</a:t>
            </a:r>
          </a:p>
        </p:txBody>
      </p:sp>
      <p:sp>
        <p:nvSpPr>
          <p:cNvPr id="3" name="Subtitle 2"/>
          <p:cNvSpPr>
            <a:spLocks noGrp="1"/>
          </p:cNvSpPr>
          <p:nvPr>
            <p:ph type="subTitle" idx="1"/>
          </p:nvPr>
        </p:nvSpPr>
        <p:spPr>
          <a:xfrm>
            <a:off x="1671638" y="3260725"/>
            <a:ext cx="12319000" cy="4150099"/>
          </a:xfrm>
        </p:spPr>
        <p:txBody>
          <a:bodyPr/>
          <a:lstStyle/>
          <a:p>
            <a:r>
              <a:rPr lang="en-US" dirty="0"/>
              <a:t>Create a configuration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file named C:\</a:t>
            </a:r>
            <a:r>
              <a:rPr lang="en-US" b="1" dirty="0" err="1">
                <a:solidFill>
                  <a:schemeClr val="tx1"/>
                </a:solidFill>
                <a:latin typeface="Courier New" charset="0"/>
                <a:ea typeface="Courier New" charset="0"/>
                <a:cs typeface="Courier New" charset="0"/>
              </a:rPr>
              <a:t>inetpub</a:t>
            </a:r>
            <a:r>
              <a:rPr lang="en-US" b="1" dirty="0">
                <a:solidFill>
                  <a:schemeClr val="tx1"/>
                </a:solidFill>
                <a:latin typeface="Courier New" charset="0"/>
                <a:ea typeface="Courier New" charset="0"/>
                <a:cs typeface="Courier New" charset="0"/>
              </a:rPr>
              <a:t>\</a:t>
            </a:r>
            <a:r>
              <a:rPr lang="en-US" b="1" dirty="0" err="1">
                <a:solidFill>
                  <a:schemeClr val="tx1"/>
                </a:solidFill>
                <a:latin typeface="Courier New" charset="0"/>
                <a:ea typeface="Courier New" charset="0"/>
                <a:cs typeface="Courier New" charset="0"/>
              </a:rPr>
              <a:t>wwwroot</a:t>
            </a:r>
            <a:r>
              <a:rPr lang="en-US" b="1" dirty="0">
                <a:solidFill>
                  <a:schemeClr val="tx1"/>
                </a:solidFill>
                <a:latin typeface="Courier New" charset="0"/>
                <a:ea typeface="Courier New" charset="0"/>
                <a:cs typeface="Courier New" charset="0"/>
              </a:rPr>
              <a:t>\</a:t>
            </a:r>
            <a:r>
              <a:rPr lang="en-US" b="1" dirty="0" err="1">
                <a:solidFill>
                  <a:schemeClr val="tx1"/>
                </a:solidFill>
                <a:latin typeface="Courier New" charset="0"/>
                <a:ea typeface="Courier New" charset="0"/>
                <a:cs typeface="Courier New" charset="0"/>
              </a:rPr>
              <a:t>Default.htm</a:t>
            </a:r>
            <a:r>
              <a:rPr lang="en-US" b="1" dirty="0">
                <a:solidFill>
                  <a:schemeClr val="tx1"/>
                </a:solidFill>
                <a:latin typeface="Courier New" charset="0"/>
                <a:ea typeface="Courier New" charset="0"/>
                <a:cs typeface="Courier New" charset="0"/>
              </a:rPr>
              <a:t>' contains the content '&lt;h1&gt;Welcome Home!&lt;/h1&gt;'</a:t>
            </a:r>
          </a:p>
          <a:p>
            <a:endParaRPr lang="en-US" dirty="0"/>
          </a:p>
          <a:p>
            <a:r>
              <a:rPr lang="en-US" dirty="0"/>
              <a:t>Delete the automatically generated </a:t>
            </a:r>
            <a:r>
              <a:rPr lang="en-US" dirty="0" err="1"/>
              <a:t>InSpec</a:t>
            </a:r>
            <a:r>
              <a:rPr lang="en-US" dirty="0"/>
              <a:t> test</a:t>
            </a:r>
          </a:p>
          <a:p>
            <a:r>
              <a:rPr lang="en-US" dirty="0"/>
              <a:t>Within the default recipe replace the file resource with an include recipe</a:t>
            </a:r>
          </a:p>
          <a:p>
            <a:r>
              <a:rPr lang="en-US" dirty="0"/>
              <a:t>Converge and verify the test instance to ensure there are no failures</a:t>
            </a:r>
          </a:p>
        </p:txBody>
      </p:sp>
    </p:spTree>
    <p:extLst>
      <p:ext uri="{BB962C8B-B14F-4D97-AF65-F5344CB8AC3E}">
        <p14:creationId xmlns:p14="http://schemas.microsoft.com/office/powerpoint/2010/main" val="362489098"/>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a:t>
            </a:r>
            <a:r>
              <a:rPr lang="en-US" dirty="0" smtClean="0"/>
              <a:t>[</a:t>
            </a:r>
            <a:r>
              <a:rPr lang="en-US" dirty="0"/>
              <a:t>/Users/Administrator/chef-repo/cookbooks/</a:t>
            </a:r>
            <a:r>
              <a:rPr lang="en-US" dirty="0" err="1"/>
              <a:t>myiis</a:t>
            </a:r>
            <a:r>
              <a:rPr lang="en-US" dirty="0"/>
              <a:t>/test/spec/unit/recipes] action create (up to date)</a:t>
            </a:r>
          </a:p>
          <a:p>
            <a:r>
              <a:rPr lang="en-US" dirty="0"/>
              <a:t>  * </a:t>
            </a:r>
            <a:r>
              <a:rPr lang="en-US" dirty="0" err="1"/>
              <a:t>cookbook_file</a:t>
            </a:r>
            <a:r>
              <a:rPr lang="en-US" dirty="0"/>
              <a:t>[/Users/Administrator/chef-repo/cookbooks/</a:t>
            </a:r>
            <a:r>
              <a:rPr lang="en-US" dirty="0" err="1"/>
              <a:t>myiis</a:t>
            </a:r>
            <a:r>
              <a:rPr lang="en-US" dirty="0"/>
              <a:t>/test/</a:t>
            </a:r>
            <a:r>
              <a:rPr lang="en-US" dirty="0" smtClean="0"/>
              <a:t>spec/</a:t>
            </a:r>
            <a:r>
              <a:rPr lang="en-US" dirty="0" err="1"/>
              <a:t>spec_helper.rb</a:t>
            </a:r>
            <a:r>
              <a:rPr lang="en-US" dirty="0"/>
              <a:t>] action </a:t>
            </a:r>
            <a:r>
              <a:rPr lang="en-US" dirty="0" err="1"/>
              <a:t>create_if_missing</a:t>
            </a:r>
            <a:r>
              <a:rPr lang="en-US" dirty="0"/>
              <a:t> (up to date)</a:t>
            </a:r>
          </a:p>
          <a:p>
            <a:r>
              <a:rPr lang="en-US" dirty="0"/>
              <a:t>  * template[/Users/Administrator/chef-repo/cookbooks/</a:t>
            </a:r>
            <a:r>
              <a:rPr lang="en-US" dirty="0" err="1"/>
              <a:t>myiis</a:t>
            </a:r>
            <a:r>
              <a:rPr lang="en-US" dirty="0"/>
              <a:t>/test/</a:t>
            </a:r>
            <a:r>
              <a:rPr lang="en-US" dirty="0" smtClean="0"/>
              <a:t>spec/</a:t>
            </a:r>
            <a:r>
              <a:rPr lang="en-US" dirty="0"/>
              <a:t>unit/recipes/</a:t>
            </a:r>
            <a:r>
              <a:rPr lang="en-US" dirty="0" err="1"/>
              <a:t>configuration_spec.rb</a:t>
            </a:r>
            <a:r>
              <a:rPr lang="en-US" dirty="0"/>
              <a:t>] action </a:t>
            </a:r>
            <a:r>
              <a:rPr lang="en-US" dirty="0" err="1"/>
              <a:t>create_if_missing</a:t>
            </a:r>
            <a:endParaRPr lang="en-US" dirty="0"/>
          </a:p>
          <a:p>
            <a:r>
              <a:rPr lang="en-US" dirty="0"/>
              <a:t>    - create new file /Users/Administrator/chef-repo/cookbooks/</a:t>
            </a:r>
            <a:r>
              <a:rPr lang="en-US" dirty="0" err="1"/>
              <a:t>myiis</a:t>
            </a:r>
            <a:r>
              <a:rPr lang="en-US" dirty="0"/>
              <a:t>/test/</a:t>
            </a:r>
            <a:r>
              <a:rPr lang="en-US" dirty="0" smtClean="0"/>
              <a:t>spec/</a:t>
            </a:r>
            <a:r>
              <a:rPr lang="en-US" dirty="0"/>
              <a:t>unit/recipes/</a:t>
            </a:r>
            <a:r>
              <a:rPr lang="en-US" dirty="0" err="1"/>
              <a:t>configuration_spec.rb</a:t>
            </a:r>
            <a:endParaRPr lang="en-US" dirty="0"/>
          </a:p>
          <a:p>
            <a:r>
              <a:rPr lang="en-US" dirty="0"/>
              <a:t>    - update content in file /Users/Administrator/chef-repo/cookbooks/</a:t>
            </a:r>
            <a:r>
              <a:rPr lang="en-US" dirty="0" err="1"/>
              <a:t>myiis</a:t>
            </a:r>
            <a:r>
              <a:rPr lang="en-US" dirty="0"/>
              <a:t>/test/spec/unit/recipes/</a:t>
            </a:r>
            <a:r>
              <a:rPr lang="en-US" dirty="0" err="1"/>
              <a:t>configuration_spec.rb</a:t>
            </a:r>
            <a:r>
              <a:rPr lang="en-US" dirty="0"/>
              <a:t> from none</a:t>
            </a:r>
          </a:p>
        </p:txBody>
      </p:sp>
      <p:sp>
        <p:nvSpPr>
          <p:cNvPr id="3" name="Text Placeholder 2"/>
          <p:cNvSpPr>
            <a:spLocks noGrp="1"/>
          </p:cNvSpPr>
          <p:nvPr>
            <p:ph type="body" sz="quarter" idx="11"/>
          </p:nvPr>
        </p:nvSpPr>
        <p:spPr/>
        <p:txBody>
          <a:bodyPr/>
          <a:lstStyle/>
          <a:p>
            <a:r>
              <a:rPr lang="en-US" dirty="0"/>
              <a:t>&gt; chef generate recipe configuration</a:t>
            </a:r>
          </a:p>
        </p:txBody>
      </p:sp>
      <p:sp>
        <p:nvSpPr>
          <p:cNvPr id="5" name="Title 4"/>
          <p:cNvSpPr>
            <a:spLocks noGrp="1"/>
          </p:cNvSpPr>
          <p:nvPr>
            <p:ph type="title"/>
          </p:nvPr>
        </p:nvSpPr>
        <p:spPr/>
        <p:txBody>
          <a:bodyPr/>
          <a:lstStyle/>
          <a:p>
            <a:r>
              <a:rPr lang="en-US" dirty="0"/>
              <a:t>Generate a Service Recipe</a:t>
            </a:r>
          </a:p>
        </p:txBody>
      </p:sp>
    </p:spTree>
    <p:extLst>
      <p:ext uri="{BB962C8B-B14F-4D97-AF65-F5344CB8AC3E}">
        <p14:creationId xmlns:p14="http://schemas.microsoft.com/office/powerpoint/2010/main" val="1518164268"/>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test</a:t>
            </a:r>
            <a:r>
              <a:rPr lang="en-US" dirty="0" smtClean="0"/>
              <a:t>/integration/</a:t>
            </a:r>
            <a:r>
              <a:rPr lang="en-US" dirty="0"/>
              <a:t>default/</a:t>
            </a:r>
            <a:r>
              <a:rPr lang="en-US" dirty="0" err="1"/>
              <a:t>configuration_test.rb</a:t>
            </a:r>
            <a:endParaRPr lang="en-US" dirty="0"/>
          </a:p>
        </p:txBody>
      </p:sp>
      <p:sp>
        <p:nvSpPr>
          <p:cNvPr id="5" name="Title 4"/>
          <p:cNvSpPr>
            <a:spLocks noGrp="1"/>
          </p:cNvSpPr>
          <p:nvPr>
            <p:ph type="title"/>
          </p:nvPr>
        </p:nvSpPr>
        <p:spPr/>
        <p:txBody>
          <a:bodyPr/>
          <a:lstStyle/>
          <a:p>
            <a:r>
              <a:rPr lang="en-US" dirty="0"/>
              <a:t>Remove the Generated Test File</a:t>
            </a:r>
          </a:p>
        </p:txBody>
      </p:sp>
    </p:spTree>
    <p:extLst>
      <p:ext uri="{BB962C8B-B14F-4D97-AF65-F5344CB8AC3E}">
        <p14:creationId xmlns:p14="http://schemas.microsoft.com/office/powerpoint/2010/main" val="2776335881"/>
      </p:ext>
    </p:extLst>
  </p:cSld>
  <p:clrMapOvr>
    <a:masterClrMapping/>
  </p:clrMapOvr>
  <p:transition xmlns:p14="http://schemas.microsoft.com/office/powerpoint/2010/mai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Test Driven Development</a:t>
            </a:r>
          </a:p>
        </p:txBody>
      </p:sp>
      <p:sp>
        <p:nvSpPr>
          <p:cNvPr id="5" name="Subtitle 4"/>
          <p:cNvSpPr>
            <a:spLocks noGrp="1"/>
          </p:cNvSpPr>
          <p:nvPr>
            <p:ph type="subTitle" idx="1"/>
          </p:nvPr>
        </p:nvSpPr>
        <p:spPr/>
        <p:txBody>
          <a:bodyPr/>
          <a:lstStyle/>
          <a:p>
            <a:pPr marL="514350" indent="-514350">
              <a:buFont typeface="+mj-lt"/>
              <a:buAutoNum type="arabicPeriod"/>
            </a:pPr>
            <a:r>
              <a:rPr lang="en-US" dirty="0"/>
              <a:t>Define a test set for the unit first</a:t>
            </a:r>
          </a:p>
          <a:p>
            <a:pPr marL="514350" indent="-514350">
              <a:buFont typeface="+mj-lt"/>
              <a:buAutoNum type="arabicPeriod"/>
            </a:pPr>
            <a:r>
              <a:rPr lang="en-US" dirty="0"/>
              <a:t>Then implement the unit</a:t>
            </a:r>
          </a:p>
          <a:p>
            <a:pPr marL="514350" indent="-514350">
              <a:buFont typeface="+mj-lt"/>
              <a:buAutoNum type="arabicPeriod"/>
            </a:pPr>
            <a:r>
              <a:rPr lang="en-US" dirty="0"/>
              <a:t>Finally verify that the implementation of the unit makes the tests succeed.</a:t>
            </a:r>
          </a:p>
          <a:p>
            <a:pPr marL="514350" indent="-514350">
              <a:buFont typeface="+mj-lt"/>
              <a:buAutoNum type="arabicPeriod"/>
            </a:pPr>
            <a:r>
              <a:rPr lang="en-US" b="1" dirty="0"/>
              <a:t>Refactor</a:t>
            </a:r>
          </a:p>
        </p:txBody>
      </p:sp>
    </p:spTree>
    <p:extLst>
      <p:ext uri="{BB962C8B-B14F-4D97-AF65-F5344CB8AC3E}">
        <p14:creationId xmlns:p14="http://schemas.microsoft.com/office/powerpoint/2010/main" val="656378578"/>
      </p:ext>
    </p:extLst>
  </p:cSld>
  <p:clrMapOvr>
    <a:masterClrMapping/>
  </p:clrMapOvr>
  <p:transition xmlns:p14="http://schemas.microsoft.com/office/powerpoint/2010/mai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Configuration Recipe</a:t>
            </a:r>
          </a:p>
        </p:txBody>
      </p:sp>
      <p:sp>
        <p:nvSpPr>
          <p:cNvPr id="3" name="Content Placeholder 2"/>
          <p:cNvSpPr>
            <a:spLocks noGrp="1"/>
          </p:cNvSpPr>
          <p:nvPr>
            <p:ph sz="quarter" idx="10"/>
          </p:nvPr>
        </p:nvSpPr>
        <p:spPr/>
        <p:txBody>
          <a:bodyPr/>
          <a:lstStyle/>
          <a:p>
            <a:r>
              <a:rPr lang="en-US" dirty="0"/>
              <a:t>#</a:t>
            </a:r>
          </a:p>
          <a:p>
            <a:r>
              <a:rPr lang="en-US" dirty="0"/>
              <a:t># Cookbook:: </a:t>
            </a:r>
            <a:r>
              <a:rPr lang="en-US" dirty="0" err="1" smtClean="0"/>
              <a:t>myiis</a:t>
            </a:r>
            <a:endParaRPr lang="en-US" dirty="0"/>
          </a:p>
          <a:p>
            <a:r>
              <a:rPr lang="en-US" dirty="0"/>
              <a:t># Recipe:: configuration</a:t>
            </a:r>
          </a:p>
          <a:p>
            <a:r>
              <a:rPr lang="en-US" dirty="0"/>
              <a:t>#</a:t>
            </a:r>
          </a:p>
          <a:p>
            <a:r>
              <a:rPr lang="en-US" dirty="0"/>
              <a:t># Copyright:: 2018, The Authors, All Rights Reserved.</a:t>
            </a:r>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configuration.rb</a:t>
            </a:r>
            <a:endParaRPr lang="en-US" dirty="0"/>
          </a:p>
        </p:txBody>
      </p:sp>
      <p:sp>
        <p:nvSpPr>
          <p:cNvPr id="9" name="Text Placeholder 8"/>
          <p:cNvSpPr>
            <a:spLocks noGrp="1"/>
          </p:cNvSpPr>
          <p:nvPr>
            <p:ph type="body" sz="quarter" idx="13"/>
          </p:nvPr>
        </p:nvSpPr>
        <p:spPr>
          <a:xfrm>
            <a:off x="1135042" y="4781862"/>
            <a:ext cx="14404273" cy="2152359"/>
          </a:xfrm>
        </p:spPr>
        <p:txBody>
          <a:bodyPr/>
          <a:lstStyle/>
          <a:p>
            <a:endParaRPr lang="en-US" dirty="0"/>
          </a:p>
        </p:txBody>
      </p:sp>
    </p:spTree>
    <p:extLst>
      <p:ext uri="{BB962C8B-B14F-4D97-AF65-F5344CB8AC3E}">
        <p14:creationId xmlns:p14="http://schemas.microsoft.com/office/powerpoint/2010/main" val="1862140564"/>
      </p:ext>
    </p:extLst>
  </p:cSld>
  <p:clrMapOvr>
    <a:masterClrMapping/>
  </p:clrMapOvr>
  <p:transition xmlns:p14="http://schemas.microsoft.com/office/powerpoint/2010/mai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Remove </a:t>
            </a:r>
            <a:r>
              <a:rPr lang="en-US" sz="6000" dirty="0" smtClean="0"/>
              <a:t>the Default Recipe Resource</a:t>
            </a:r>
            <a:endParaRPr lang="en-US" sz="5870" dirty="0"/>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p>
          <a:p>
            <a:endParaRPr lang="en-US" sz="1100" dirty="0"/>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7" name="Text Placeholder 5"/>
          <p:cNvSpPr>
            <a:spLocks noGrp="1"/>
          </p:cNvSpPr>
          <p:nvPr>
            <p:ph type="body" sz="quarter" idx="12"/>
          </p:nvPr>
        </p:nvSpPr>
        <p:spPr>
          <a:xfrm>
            <a:off x="1124446" y="4555474"/>
            <a:ext cx="14404273" cy="1794176"/>
          </a:xfrm>
        </p:spPr>
        <p:txBody>
          <a:bodyPr/>
          <a:lstStyle/>
          <a:p>
            <a:endParaRPr lang="en-US" dirty="0"/>
          </a:p>
        </p:txBody>
      </p:sp>
    </p:spTree>
    <p:extLst>
      <p:ext uri="{BB962C8B-B14F-4D97-AF65-F5344CB8AC3E}">
        <p14:creationId xmlns:p14="http://schemas.microsoft.com/office/powerpoint/2010/main" val="380648510"/>
      </p:ext>
    </p:extLst>
  </p:cSld>
  <p:clrMapOvr>
    <a:masterClrMapping/>
  </p:clrMapOvr>
  <p:transition xmlns:p14="http://schemas.microsoft.com/office/powerpoint/2010/mai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Replace the Resource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p>
          <a:p>
            <a:endParaRPr lang="en-US" sz="1100" dirty="0"/>
          </a:p>
          <a:p>
            <a:r>
              <a:rPr lang="en-US" dirty="0" err="1"/>
              <a:t>include_recipe</a:t>
            </a:r>
            <a:r>
              <a:rPr lang="en-US" dirty="0"/>
              <a:t> ’</a:t>
            </a:r>
            <a:r>
              <a:rPr lang="en-US" dirty="0" err="1"/>
              <a:t>myiis</a:t>
            </a:r>
            <a:r>
              <a:rPr lang="en-US" dirty="0"/>
              <a:t>:</a:t>
            </a:r>
            <a:r>
              <a:rPr lang="en-US" dirty="0" smtClean="0"/>
              <a:t>:configuration’</a:t>
            </a:r>
            <a:endParaRPr lang="en-US" dirty="0"/>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490024"/>
            <a:ext cx="14404273" cy="626533"/>
          </a:xfrm>
        </p:spPr>
        <p:txBody>
          <a:bodyPr/>
          <a:lstStyle/>
          <a:p>
            <a:endParaRPr lang="en-US"/>
          </a:p>
        </p:txBody>
      </p:sp>
    </p:spTree>
    <p:extLst>
      <p:ext uri="{BB962C8B-B14F-4D97-AF65-F5344CB8AC3E}">
        <p14:creationId xmlns:p14="http://schemas.microsoft.com/office/powerpoint/2010/main" val="4274839342"/>
      </p:ext>
    </p:extLst>
  </p:cSld>
  <p:clrMapOvr>
    <a:masterClrMapping/>
  </p:clrMapOvr>
  <p:transition xmlns:p14="http://schemas.microsoft.com/office/powerpoint/2010/mai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1.19.2</a:t>
            </a:r>
            <a:r>
              <a:rPr lang="en-US" dirty="0"/>
              <a:t>)</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t>
            </a:r>
            <a:r>
              <a:rPr lang="en-US" dirty="0" smtClean="0"/>
              <a:t>[”</a:t>
            </a:r>
            <a:r>
              <a:rPr lang="en-US" dirty="0" err="1" smtClean="0"/>
              <a:t>myiis</a:t>
            </a:r>
            <a:r>
              <a:rPr lang="en-US" dirty="0" smtClean="0"/>
              <a:t>:</a:t>
            </a:r>
            <a:r>
              <a:rPr lang="en-US" dirty="0"/>
              <a:t>:default"] </a:t>
            </a:r>
          </a:p>
          <a:p>
            <a:r>
              <a:rPr lang="en-US" dirty="0"/>
              <a:t>       ...     </a:t>
            </a:r>
          </a:p>
          <a:p>
            <a:r>
              <a:rPr lang="en-US" dirty="0"/>
              <a:t>       Finished converging &lt;default</a:t>
            </a:r>
            <a:r>
              <a:rPr lang="en-US" dirty="0" smtClean="0"/>
              <a:t>-windows-2012r2&gt; </a:t>
            </a:r>
            <a:r>
              <a:rPr lang="en-US" dirty="0"/>
              <a:t>(0m27.64s).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1790273132"/>
      </p:ext>
    </p:extLst>
  </p:cSld>
  <p:clrMapOvr>
    <a:masterClrMapping/>
  </p:clrMapOvr>
  <p:transition xmlns:p14="http://schemas.microsoft.com/office/powerpoint/2010/mai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`/Users/Administrator/chef-repo/cookbooks/</a:t>
            </a:r>
            <a:r>
              <a:rPr lang="en-US" sz="2400" dirty="0" err="1">
                <a:solidFill>
                  <a:schemeClr val="accent5"/>
                </a:solidFill>
              </a:rPr>
              <a:t>myiis</a:t>
            </a:r>
            <a:r>
              <a:rPr lang="en-US" sz="2400" dirty="0">
                <a:solidFill>
                  <a:schemeClr val="accent5"/>
                </a:solidFill>
              </a:rPr>
              <a:t>/test</a:t>
            </a:r>
            <a:r>
              <a:rPr lang="en-US" sz="2400" dirty="0" smtClean="0">
                <a:solidFill>
                  <a:schemeClr val="accent5"/>
                </a:solidFill>
              </a:rPr>
              <a:t>/integration/</a:t>
            </a:r>
            <a:r>
              <a:rPr lang="en-US" sz="2400" dirty="0">
                <a:solidFill>
                  <a:schemeClr val="accent5"/>
                </a:solidFill>
              </a:rPr>
              <a:t>default` for testing</a:t>
            </a:r>
          </a:p>
          <a:p>
            <a:r>
              <a:rPr lang="en-US" sz="2400" dirty="0"/>
              <a:t>...</a:t>
            </a:r>
          </a:p>
          <a:p>
            <a:r>
              <a:rPr lang="en-US" sz="2400" dirty="0"/>
              <a:t>Target:  </a:t>
            </a:r>
            <a:r>
              <a:rPr lang="en-US" sz="2400" dirty="0" err="1" smtClean="0"/>
              <a:t>winrm</a:t>
            </a:r>
            <a:r>
              <a:rPr lang="en-US" sz="2400" dirty="0" smtClean="0"/>
              <a:t>:</a:t>
            </a:r>
            <a:r>
              <a:rPr lang="en-US" sz="2400" dirty="0"/>
              <a:t>//kitchen@localhost:32768</a:t>
            </a:r>
          </a:p>
          <a:p>
            <a:endParaRPr lang="en-US" sz="2400" dirty="0"/>
          </a:p>
          <a:p>
            <a:r>
              <a:rPr lang="en-US" sz="2400" dirty="0">
                <a:solidFill>
                  <a:schemeClr val="accent6"/>
                </a:solidFill>
              </a:rPr>
              <a:t>  </a:t>
            </a:r>
            <a:r>
              <a:rPr lang="en-US" sz="2400" dirty="0">
                <a:solidFill>
                  <a:schemeClr val="bg1"/>
                </a:solidFill>
              </a:rPr>
              <a:t>Port 80</a:t>
            </a:r>
          </a:p>
          <a:p>
            <a:r>
              <a:rPr lang="en-US" sz="2400" dirty="0">
                <a:solidFill>
                  <a:schemeClr val="accent6"/>
                </a:solidFill>
              </a:rPr>
              <a:t>     </a:t>
            </a:r>
            <a:r>
              <a:rPr lang="en-US" sz="2400" dirty="0">
                <a:solidFill>
                  <a:srgbClr val="01D75F"/>
                </a:solidFill>
              </a:rPr>
              <a:t>✔  should be listening</a:t>
            </a:r>
          </a:p>
          <a:p>
            <a:r>
              <a:rPr lang="en-US" sz="2400" dirty="0">
                <a:solidFill>
                  <a:schemeClr val="bg1"/>
                </a:solidFill>
              </a:rPr>
              <a:t>  Command curl</a:t>
            </a:r>
          </a:p>
          <a:p>
            <a:r>
              <a:rPr lang="en-US" sz="2400" dirty="0">
                <a:solidFill>
                  <a:schemeClr val="accent6"/>
                </a:solidFill>
              </a:rPr>
              <a:t>     </a:t>
            </a:r>
            <a:r>
              <a:rPr lang="en-US" sz="2400" dirty="0">
                <a:solidFill>
                  <a:srgbClr val="01D75F"/>
                </a:solidFill>
              </a:rPr>
              <a:t>✔  Command curl localhost </a:t>
            </a:r>
            <a:r>
              <a:rPr lang="en-US" sz="2400" dirty="0" err="1">
                <a:solidFill>
                  <a:srgbClr val="01D75F"/>
                </a:solidFill>
              </a:rPr>
              <a:t>stdout</a:t>
            </a:r>
            <a:r>
              <a:rPr lang="en-US" sz="2400" dirty="0">
                <a:solidFill>
                  <a:srgbClr val="01D75F"/>
                </a:solidFill>
              </a:rPr>
              <a:t> should match /Welcome Home/</a:t>
            </a:r>
          </a:p>
          <a:p>
            <a:endParaRPr lang="en-US" sz="2400" dirty="0">
              <a:solidFill>
                <a:schemeClr val="accent6"/>
              </a:solidFill>
            </a:endParaRPr>
          </a:p>
          <a:p>
            <a:r>
              <a:rPr lang="en-US" sz="2400" dirty="0">
                <a:solidFill>
                  <a:schemeClr val="bg1"/>
                </a:solidFill>
              </a:rPr>
              <a:t>Summary: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Title 5"/>
          <p:cNvSpPr>
            <a:spLocks noGrp="1"/>
          </p:cNvSpPr>
          <p:nvPr>
            <p:ph type="title"/>
          </p:nvPr>
        </p:nvSpPr>
        <p:spPr/>
        <p:txBody>
          <a:bodyPr/>
          <a:lstStyle/>
          <a:p>
            <a:r>
              <a:rPr lang="en-US" dirty="0"/>
              <a:t>Re-Verify the Test Instance</a:t>
            </a:r>
          </a:p>
        </p:txBody>
      </p:sp>
    </p:spTree>
    <p:extLst>
      <p:ext uri="{BB962C8B-B14F-4D97-AF65-F5344CB8AC3E}">
        <p14:creationId xmlns:p14="http://schemas.microsoft.com/office/powerpoint/2010/main" val="727151407"/>
      </p:ext>
    </p:extLst>
  </p:cSld>
  <p:clrMapOvr>
    <a:masterClrMapping/>
  </p:clrMapOvr>
  <p:transition xmlns:p14="http://schemas.microsoft.com/office/powerpoint/2010/mai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Service</a:t>
            </a:r>
          </a:p>
        </p:txBody>
      </p:sp>
      <p:sp>
        <p:nvSpPr>
          <p:cNvPr id="3" name="Subtitle 2"/>
          <p:cNvSpPr>
            <a:spLocks noGrp="1"/>
          </p:cNvSpPr>
          <p:nvPr>
            <p:ph type="subTitle" idx="1"/>
          </p:nvPr>
        </p:nvSpPr>
        <p:spPr/>
        <p:txBody>
          <a:bodyPr/>
          <a:lstStyle/>
          <a:p>
            <a:r>
              <a:rPr lang="en-US" dirty="0"/>
              <a:t>Create a service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service named </a:t>
            </a:r>
            <a:r>
              <a:rPr lang="en-US" b="1" dirty="0" smtClean="0">
                <a:solidFill>
                  <a:schemeClr val="tx1"/>
                </a:solidFill>
                <a:latin typeface="Courier New" charset="0"/>
                <a:ea typeface="Courier New" charset="0"/>
                <a:cs typeface="Courier New" charset="0"/>
              </a:rPr>
              <a:t>’w3svc' </a:t>
            </a:r>
            <a:r>
              <a:rPr lang="en-US" b="1" dirty="0">
                <a:solidFill>
                  <a:schemeClr val="tx1"/>
                </a:solidFill>
                <a:latin typeface="Courier New" charset="0"/>
                <a:ea typeface="Courier New" charset="0"/>
                <a:cs typeface="Courier New" charset="0"/>
              </a:rPr>
              <a:t>is started and enabled</a:t>
            </a:r>
          </a:p>
          <a:p>
            <a:endParaRPr lang="en-US" dirty="0"/>
          </a:p>
          <a:p>
            <a:r>
              <a:rPr lang="en-US" dirty="0"/>
              <a:t>Delete the automatically generated </a:t>
            </a:r>
            <a:r>
              <a:rPr lang="en-US" dirty="0" err="1"/>
              <a:t>InSpec</a:t>
            </a:r>
            <a:r>
              <a:rPr lang="en-US" dirty="0"/>
              <a:t> test</a:t>
            </a:r>
          </a:p>
          <a:p>
            <a:r>
              <a:rPr lang="en-US" dirty="0"/>
              <a:t>Within the default recipe replace the service resource with an include recipe</a:t>
            </a:r>
          </a:p>
          <a:p>
            <a:r>
              <a:rPr lang="en-US" dirty="0"/>
              <a:t>Converge and verify the test instance to ensure there are no failures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843051"/>
            <a:ext cx="4873752" cy="3436542"/>
          </a:xfrm>
          <a:prstGeom prst="rect">
            <a:avLst/>
          </a:prstGeom>
        </p:spPr>
      </p:pic>
      <p:sp>
        <p:nvSpPr>
          <p:cNvPr id="5" name="Arc 4"/>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p:cNvSpPr/>
          <p:nvPr/>
        </p:nvSpPr>
        <p:spPr bwMode="auto">
          <a:xfrm>
            <a:off x="9388438" y="7116967"/>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One last time!</a:t>
            </a:r>
          </a:p>
        </p:txBody>
      </p:sp>
    </p:spTree>
    <p:extLst>
      <p:ext uri="{BB962C8B-B14F-4D97-AF65-F5344CB8AC3E}">
        <p14:creationId xmlns:p14="http://schemas.microsoft.com/office/powerpoint/2010/main" val="1289348800"/>
      </p:ext>
    </p:extLst>
  </p:cSld>
  <p:clrMapOvr>
    <a:masterClrMapping/>
  </p:clrMapOvr>
  <p:transition xmlns:p14="http://schemas.microsoft.com/office/powerpoint/2010/mai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a:t>
            </a:r>
            <a:r>
              <a:rPr lang="en-US" dirty="0" smtClean="0"/>
              <a:t>[</a:t>
            </a:r>
            <a:r>
              <a:rPr lang="en-US" dirty="0"/>
              <a:t>/Users/Administrator/chef-repo/cookbooks/</a:t>
            </a:r>
            <a:r>
              <a:rPr lang="en-US" dirty="0" err="1"/>
              <a:t>myiis</a:t>
            </a:r>
            <a:r>
              <a:rPr lang="en-US" dirty="0"/>
              <a:t>/test/spec/unit/recipes] action create (up to date)</a:t>
            </a:r>
          </a:p>
          <a:p>
            <a:r>
              <a:rPr lang="en-US" dirty="0"/>
              <a:t>  * </a:t>
            </a:r>
            <a:r>
              <a:rPr lang="en-US" dirty="0" err="1"/>
              <a:t>cookbook_file</a:t>
            </a:r>
            <a:r>
              <a:rPr lang="en-US" dirty="0"/>
              <a:t>[/Users/Administrator/chef-repo/cookbooks/</a:t>
            </a:r>
            <a:r>
              <a:rPr lang="en-US" dirty="0" err="1"/>
              <a:t>myiis</a:t>
            </a:r>
            <a:r>
              <a:rPr lang="en-US" dirty="0"/>
              <a:t>/test/</a:t>
            </a:r>
            <a:r>
              <a:rPr lang="en-US" dirty="0" smtClean="0"/>
              <a:t>spec/</a:t>
            </a:r>
            <a:r>
              <a:rPr lang="en-US" dirty="0" err="1"/>
              <a:t>spec_helper.rb</a:t>
            </a:r>
            <a:r>
              <a:rPr lang="en-US" dirty="0"/>
              <a:t>] action </a:t>
            </a:r>
            <a:r>
              <a:rPr lang="en-US" dirty="0" err="1"/>
              <a:t>create_if_missing</a:t>
            </a:r>
            <a:r>
              <a:rPr lang="en-US" dirty="0"/>
              <a:t> (up to date)</a:t>
            </a:r>
          </a:p>
          <a:p>
            <a:r>
              <a:rPr lang="en-US" dirty="0"/>
              <a:t>  * template[/Users/Administrator/chef-repo/cookbooks/</a:t>
            </a:r>
            <a:r>
              <a:rPr lang="en-US" dirty="0" err="1"/>
              <a:t>myiis</a:t>
            </a:r>
            <a:r>
              <a:rPr lang="en-US" dirty="0"/>
              <a:t>/test/</a:t>
            </a:r>
            <a:r>
              <a:rPr lang="en-US" dirty="0" smtClean="0"/>
              <a:t>spec/</a:t>
            </a:r>
            <a:r>
              <a:rPr lang="en-US" dirty="0"/>
              <a:t>unit/recipes</a:t>
            </a:r>
            <a:r>
              <a:rPr lang="en-US" dirty="0" smtClean="0"/>
              <a:t>/</a:t>
            </a:r>
            <a:r>
              <a:rPr lang="en-US" dirty="0" err="1" smtClean="0"/>
              <a:t>service_spec.rb</a:t>
            </a:r>
            <a:r>
              <a:rPr lang="en-US" dirty="0"/>
              <a:t>] action </a:t>
            </a:r>
            <a:r>
              <a:rPr lang="en-US" dirty="0" err="1"/>
              <a:t>create_if_missing</a:t>
            </a:r>
            <a:endParaRPr lang="en-US" dirty="0"/>
          </a:p>
          <a:p>
            <a:r>
              <a:rPr lang="en-US" dirty="0"/>
              <a:t>    - create new file /Users/Administrator/chef-repo/cookbooks/</a:t>
            </a:r>
            <a:r>
              <a:rPr lang="en-US" dirty="0" err="1"/>
              <a:t>myiis</a:t>
            </a:r>
            <a:r>
              <a:rPr lang="en-US" dirty="0"/>
              <a:t>/test/</a:t>
            </a:r>
            <a:r>
              <a:rPr lang="en-US" dirty="0" smtClean="0"/>
              <a:t>spec/</a:t>
            </a:r>
            <a:r>
              <a:rPr lang="en-US" dirty="0"/>
              <a:t>unit/recipes</a:t>
            </a:r>
            <a:r>
              <a:rPr lang="en-US" dirty="0" smtClean="0"/>
              <a:t>/</a:t>
            </a:r>
            <a:r>
              <a:rPr lang="en-US" dirty="0" err="1" smtClean="0"/>
              <a:t>service_spec.rb</a:t>
            </a:r>
            <a:endParaRPr lang="en-US" dirty="0"/>
          </a:p>
          <a:p>
            <a:r>
              <a:rPr lang="en-US" dirty="0"/>
              <a:t>    - update content in file /Users/Administrator/chef-repo/cookbooks/</a:t>
            </a:r>
            <a:r>
              <a:rPr lang="en-US" dirty="0" err="1"/>
              <a:t>myiis</a:t>
            </a:r>
            <a:r>
              <a:rPr lang="en-US" dirty="0"/>
              <a:t>/test/spec/unit/recipes</a:t>
            </a:r>
            <a:r>
              <a:rPr lang="en-US" dirty="0" smtClean="0"/>
              <a:t>/</a:t>
            </a:r>
            <a:r>
              <a:rPr lang="en-US" dirty="0" err="1" smtClean="0"/>
              <a:t>service_spec.rb</a:t>
            </a:r>
            <a:r>
              <a:rPr lang="en-US" dirty="0" smtClean="0"/>
              <a:t> </a:t>
            </a:r>
            <a:r>
              <a:rPr lang="en-US" dirty="0"/>
              <a:t>from none</a:t>
            </a:r>
          </a:p>
        </p:txBody>
      </p:sp>
      <p:sp>
        <p:nvSpPr>
          <p:cNvPr id="3" name="Text Placeholder 2"/>
          <p:cNvSpPr>
            <a:spLocks noGrp="1"/>
          </p:cNvSpPr>
          <p:nvPr>
            <p:ph type="body" sz="quarter" idx="11"/>
          </p:nvPr>
        </p:nvSpPr>
        <p:spPr/>
        <p:txBody>
          <a:bodyPr/>
          <a:lstStyle/>
          <a:p>
            <a:r>
              <a:rPr lang="en-US" dirty="0"/>
              <a:t>&gt; chef generate recipe </a:t>
            </a:r>
            <a:r>
              <a:rPr lang="en-US" dirty="0" smtClean="0"/>
              <a:t>service</a:t>
            </a:r>
            <a:endParaRPr lang="en-US" dirty="0"/>
          </a:p>
        </p:txBody>
      </p:sp>
      <p:sp>
        <p:nvSpPr>
          <p:cNvPr id="5" name="Title 4"/>
          <p:cNvSpPr>
            <a:spLocks noGrp="1"/>
          </p:cNvSpPr>
          <p:nvPr>
            <p:ph type="title"/>
          </p:nvPr>
        </p:nvSpPr>
        <p:spPr/>
        <p:txBody>
          <a:bodyPr/>
          <a:lstStyle/>
          <a:p>
            <a:r>
              <a:rPr lang="en-US" dirty="0"/>
              <a:t>Generate a Service Recipe</a:t>
            </a:r>
          </a:p>
        </p:txBody>
      </p:sp>
    </p:spTree>
    <p:extLst>
      <p:ext uri="{BB962C8B-B14F-4D97-AF65-F5344CB8AC3E}">
        <p14:creationId xmlns:p14="http://schemas.microsoft.com/office/powerpoint/2010/main" val="2453484280"/>
      </p:ext>
    </p:extLst>
  </p:cSld>
  <p:clrMapOvr>
    <a:masterClrMapping/>
  </p:clrMapOvr>
  <p:transition xmlns:p14="http://schemas.microsoft.com/office/powerpoint/2010/mai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test</a:t>
            </a:r>
            <a:r>
              <a:rPr lang="en-US" dirty="0" smtClean="0"/>
              <a:t>/integration/</a:t>
            </a:r>
            <a:r>
              <a:rPr lang="en-US" dirty="0"/>
              <a:t>default</a:t>
            </a:r>
            <a:r>
              <a:rPr lang="en-US" dirty="0" smtClean="0"/>
              <a:t>/</a:t>
            </a:r>
            <a:r>
              <a:rPr lang="en-US" dirty="0" err="1" smtClean="0"/>
              <a:t>service_test.rb</a:t>
            </a:r>
            <a:endParaRPr lang="en-US" dirty="0"/>
          </a:p>
        </p:txBody>
      </p:sp>
      <p:sp>
        <p:nvSpPr>
          <p:cNvPr id="5" name="Title 4"/>
          <p:cNvSpPr>
            <a:spLocks noGrp="1"/>
          </p:cNvSpPr>
          <p:nvPr>
            <p:ph type="title"/>
          </p:nvPr>
        </p:nvSpPr>
        <p:spPr/>
        <p:txBody>
          <a:bodyPr/>
          <a:lstStyle/>
          <a:p>
            <a:r>
              <a:rPr lang="en-US" dirty="0"/>
              <a:t>Remove the Generated Test File</a:t>
            </a:r>
          </a:p>
        </p:txBody>
      </p:sp>
    </p:spTree>
    <p:extLst>
      <p:ext uri="{BB962C8B-B14F-4D97-AF65-F5344CB8AC3E}">
        <p14:creationId xmlns:p14="http://schemas.microsoft.com/office/powerpoint/2010/main" val="4240952950"/>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a:t>
            </a:r>
            <a:r>
              <a:rPr lang="en-US" dirty="0" smtClean="0"/>
              <a:t>Service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a:t>
            </a:r>
            <a:r>
              <a:rPr lang="en-US" dirty="0" err="1" smtClean="0"/>
              <a:t>myiis</a:t>
            </a:r>
            <a:endParaRPr lang="en-US" dirty="0"/>
          </a:p>
          <a:p>
            <a:r>
              <a:rPr lang="en-US" dirty="0"/>
              <a:t># Recipe:: </a:t>
            </a:r>
            <a:r>
              <a:rPr lang="en-US" dirty="0" smtClean="0"/>
              <a:t>service</a:t>
            </a:r>
            <a:endParaRPr lang="en-US" dirty="0"/>
          </a:p>
          <a:p>
            <a:r>
              <a:rPr lang="en-US" dirty="0"/>
              <a:t>#</a:t>
            </a:r>
          </a:p>
          <a:p>
            <a:r>
              <a:rPr lang="en-US" dirty="0"/>
              <a:t># Copyright:: 2018, The Authors, All Rights Reserved.</a:t>
            </a:r>
          </a:p>
          <a:p>
            <a:r>
              <a:rPr lang="en-US" dirty="0"/>
              <a:t>service 'w3svc' do</a:t>
            </a:r>
          </a:p>
          <a:p>
            <a:r>
              <a:rPr lang="en-US" dirty="0"/>
              <a:t>  action [ :enable, :start ]</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smtClean="0"/>
              <a:t>/</a:t>
            </a:r>
            <a:r>
              <a:rPr lang="en-US" dirty="0" err="1" smtClean="0"/>
              <a:t>service.rb</a:t>
            </a:r>
            <a:endParaRPr lang="en-US" dirty="0"/>
          </a:p>
        </p:txBody>
      </p:sp>
      <p:sp>
        <p:nvSpPr>
          <p:cNvPr id="9" name="Text Placeholder 8"/>
          <p:cNvSpPr>
            <a:spLocks noGrp="1"/>
          </p:cNvSpPr>
          <p:nvPr>
            <p:ph type="body" sz="quarter" idx="13"/>
          </p:nvPr>
        </p:nvSpPr>
        <p:spPr>
          <a:xfrm>
            <a:off x="1135042" y="4781862"/>
            <a:ext cx="14404273" cy="1809679"/>
          </a:xfrm>
        </p:spPr>
        <p:txBody>
          <a:bodyPr/>
          <a:lstStyle/>
          <a:p>
            <a:endParaRPr lang="en-US" dirty="0"/>
          </a:p>
        </p:txBody>
      </p:sp>
    </p:spTree>
    <p:extLst>
      <p:ext uri="{BB962C8B-B14F-4D97-AF65-F5344CB8AC3E}">
        <p14:creationId xmlns:p14="http://schemas.microsoft.com/office/powerpoint/2010/main" val="3186509921"/>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Remove </a:t>
            </a:r>
            <a:r>
              <a:rPr lang="en-US" sz="6000" dirty="0" smtClean="0"/>
              <a:t>the Default Recipe Resource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dirty="0"/>
          </a:p>
          <a:p>
            <a:r>
              <a:rPr lang="en-US" dirty="0" err="1"/>
              <a:t>include_recipe</a:t>
            </a:r>
            <a:r>
              <a:rPr lang="en-US" dirty="0"/>
              <a:t> ’</a:t>
            </a:r>
            <a:r>
              <a:rPr lang="en-US" dirty="0" err="1"/>
              <a:t>myiis</a:t>
            </a:r>
            <a:r>
              <a:rPr lang="en-US" dirty="0"/>
              <a:t>:</a:t>
            </a:r>
            <a:r>
              <a:rPr lang="en-US" dirty="0" smtClean="0"/>
              <a:t>:configuration’</a:t>
            </a:r>
            <a:endParaRPr lang="en-US" dirty="0"/>
          </a:p>
          <a:p>
            <a:endParaRPr lang="en-US" sz="1100" dirty="0"/>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7" name="Text Placeholder 5"/>
          <p:cNvSpPr>
            <a:spLocks noGrp="1"/>
          </p:cNvSpPr>
          <p:nvPr>
            <p:ph type="body" sz="quarter" idx="12"/>
          </p:nvPr>
        </p:nvSpPr>
        <p:spPr>
          <a:xfrm>
            <a:off x="1104287" y="6147935"/>
            <a:ext cx="14404273" cy="1794176"/>
          </a:xfrm>
        </p:spPr>
        <p:txBody>
          <a:bodyPr/>
          <a:lstStyle/>
          <a:p>
            <a:endParaRPr lang="en-US" dirty="0"/>
          </a:p>
        </p:txBody>
      </p:sp>
    </p:spTree>
    <p:extLst>
      <p:ext uri="{BB962C8B-B14F-4D97-AF65-F5344CB8AC3E}">
        <p14:creationId xmlns:p14="http://schemas.microsoft.com/office/powerpoint/2010/main" val="3845191595"/>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Refactor a recipe using </a:t>
            </a:r>
            <a:r>
              <a:rPr lang="en-US" dirty="0" err="1">
                <a:latin typeface="Courier New" charset="0"/>
                <a:ea typeface="Courier New" charset="0"/>
                <a:cs typeface="Courier New" charset="0"/>
              </a:rPr>
              <a:t>include_recipe</a:t>
            </a:r>
            <a:endParaRPr lang="en-US" dirty="0">
              <a:latin typeface="Courier New" charset="0"/>
              <a:ea typeface="Courier New" charset="0"/>
              <a:cs typeface="Courier New" charset="0"/>
            </a:endParaRPr>
          </a:p>
          <a:p>
            <a:pPr marL="457200" indent="-457200">
              <a:buFont typeface="Wingdings" charset="2"/>
              <a:buChar char="Ø"/>
            </a:pPr>
            <a:r>
              <a:rPr lang="en-US" dirty="0"/>
              <a:t>Use Test Kitchen to validate the code you </a:t>
            </a:r>
            <a:r>
              <a:rPr lang="en-US" dirty="0" smtClean="0"/>
              <a:t>refactored</a:t>
            </a:r>
            <a:endParaRPr lang="en-US" dirty="0"/>
          </a:p>
        </p:txBody>
      </p:sp>
    </p:spTree>
    <p:extLst>
      <p:ext uri="{BB962C8B-B14F-4D97-AF65-F5344CB8AC3E}">
        <p14:creationId xmlns:p14="http://schemas.microsoft.com/office/powerpoint/2010/main" val="3816834146"/>
      </p:ext>
    </p:extLst>
  </p:cSld>
  <p:clrMapOvr>
    <a:masterClrMapping/>
  </p:clrMapOvr>
  <p:transition xmlns:p14="http://schemas.microsoft.com/office/powerpoint/2010/mai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Replace the Resource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sz="1100" dirty="0"/>
          </a:p>
          <a:p>
            <a:r>
              <a:rPr lang="en-US" dirty="0" err="1"/>
              <a:t>include_recipe</a:t>
            </a:r>
            <a:r>
              <a:rPr lang="en-US" dirty="0"/>
              <a:t> ’</a:t>
            </a:r>
            <a:r>
              <a:rPr lang="en-US" dirty="0" err="1"/>
              <a:t>myiis</a:t>
            </a:r>
            <a:r>
              <a:rPr lang="en-US" dirty="0"/>
              <a:t>::install</a:t>
            </a:r>
            <a:r>
              <a:rPr lang="en-US" dirty="0" smtClean="0"/>
              <a:t>’</a:t>
            </a:r>
          </a:p>
          <a:p>
            <a:r>
              <a:rPr lang="en-US" dirty="0" err="1"/>
              <a:t>include_recipe</a:t>
            </a:r>
            <a:r>
              <a:rPr lang="en-US" dirty="0"/>
              <a:t> ’</a:t>
            </a:r>
            <a:r>
              <a:rPr lang="en-US" dirty="0" err="1"/>
              <a:t>myiis</a:t>
            </a:r>
            <a:r>
              <a:rPr lang="en-US" dirty="0"/>
              <a:t>::install’</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772227"/>
            <a:ext cx="14404273" cy="626533"/>
          </a:xfrm>
        </p:spPr>
        <p:txBody>
          <a:bodyPr/>
          <a:lstStyle/>
          <a:p>
            <a:endParaRPr lang="en-US" dirty="0"/>
          </a:p>
        </p:txBody>
      </p:sp>
    </p:spTree>
    <p:extLst>
      <p:ext uri="{BB962C8B-B14F-4D97-AF65-F5344CB8AC3E}">
        <p14:creationId xmlns:p14="http://schemas.microsoft.com/office/powerpoint/2010/main" val="590730216"/>
      </p:ext>
    </p:extLst>
  </p:cSld>
  <p:clrMapOvr>
    <a:masterClrMapping/>
  </p:clrMapOvr>
  <p:transition xmlns:p14="http://schemas.microsoft.com/office/powerpoint/2010/mai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1.19.2</a:t>
            </a:r>
            <a:r>
              <a:rPr lang="en-US" dirty="0"/>
              <a:t>)</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t>
            </a:r>
            <a:r>
              <a:rPr lang="en-US" dirty="0" smtClean="0"/>
              <a:t>[”</a:t>
            </a:r>
            <a:r>
              <a:rPr lang="en-US" dirty="0" err="1" smtClean="0"/>
              <a:t>myiis</a:t>
            </a:r>
            <a:r>
              <a:rPr lang="en-US" dirty="0" smtClean="0"/>
              <a:t>:</a:t>
            </a:r>
            <a:r>
              <a:rPr lang="en-US" dirty="0"/>
              <a:t>:default"] </a:t>
            </a:r>
          </a:p>
          <a:p>
            <a:r>
              <a:rPr lang="en-US" dirty="0"/>
              <a:t>       ...     </a:t>
            </a:r>
          </a:p>
          <a:p>
            <a:r>
              <a:rPr lang="en-US" dirty="0"/>
              <a:t>       Finished converging &lt;default</a:t>
            </a:r>
            <a:r>
              <a:rPr lang="en-US" dirty="0" smtClean="0"/>
              <a:t>-windows-2012r2&gt; </a:t>
            </a:r>
            <a:r>
              <a:rPr lang="en-US" dirty="0"/>
              <a:t>(0m27.64s).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2586907984"/>
      </p:ext>
    </p:extLst>
  </p:cSld>
  <p:clrMapOvr>
    <a:masterClrMapping/>
  </p:clrMapOvr>
  <p:transition xmlns:p14="http://schemas.microsoft.com/office/powerpoint/2010/mai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`/Users/Administrator/chef-repo/cookbooks/</a:t>
            </a:r>
            <a:r>
              <a:rPr lang="en-US" sz="2400" dirty="0" err="1">
                <a:solidFill>
                  <a:schemeClr val="accent5"/>
                </a:solidFill>
              </a:rPr>
              <a:t>myiis</a:t>
            </a:r>
            <a:r>
              <a:rPr lang="en-US" sz="2400" dirty="0">
                <a:solidFill>
                  <a:schemeClr val="accent5"/>
                </a:solidFill>
              </a:rPr>
              <a:t>/test</a:t>
            </a:r>
            <a:r>
              <a:rPr lang="en-US" sz="2400" dirty="0" smtClean="0">
                <a:solidFill>
                  <a:schemeClr val="accent5"/>
                </a:solidFill>
              </a:rPr>
              <a:t>/integration/</a:t>
            </a:r>
            <a:r>
              <a:rPr lang="en-US" sz="2400" dirty="0">
                <a:solidFill>
                  <a:schemeClr val="accent5"/>
                </a:solidFill>
              </a:rPr>
              <a:t>default` for testing</a:t>
            </a:r>
          </a:p>
          <a:p>
            <a:r>
              <a:rPr lang="en-US" sz="2400" dirty="0"/>
              <a:t>...</a:t>
            </a:r>
          </a:p>
          <a:p>
            <a:r>
              <a:rPr lang="en-US" sz="2400" dirty="0"/>
              <a:t>Target:  </a:t>
            </a:r>
            <a:r>
              <a:rPr lang="en-US" sz="2400" dirty="0" err="1" smtClean="0"/>
              <a:t>winrm</a:t>
            </a:r>
            <a:r>
              <a:rPr lang="en-US" sz="2400" dirty="0" smtClean="0"/>
              <a:t>:</a:t>
            </a:r>
            <a:r>
              <a:rPr lang="en-US" sz="2400" dirty="0"/>
              <a:t>//kitchen@localhost:32768</a:t>
            </a:r>
          </a:p>
          <a:p>
            <a:endParaRPr lang="en-US" sz="2400" dirty="0"/>
          </a:p>
          <a:p>
            <a:r>
              <a:rPr lang="en-US" sz="2400" dirty="0">
                <a:solidFill>
                  <a:schemeClr val="accent6"/>
                </a:solidFill>
              </a:rPr>
              <a:t>  </a:t>
            </a:r>
            <a:r>
              <a:rPr lang="en-US" sz="2400" dirty="0">
                <a:solidFill>
                  <a:schemeClr val="bg1"/>
                </a:solidFill>
              </a:rPr>
              <a:t>Port 80</a:t>
            </a:r>
          </a:p>
          <a:p>
            <a:r>
              <a:rPr lang="en-US" sz="2400" dirty="0">
                <a:solidFill>
                  <a:schemeClr val="accent6"/>
                </a:solidFill>
              </a:rPr>
              <a:t>     </a:t>
            </a:r>
            <a:r>
              <a:rPr lang="en-US" sz="2400" dirty="0">
                <a:solidFill>
                  <a:srgbClr val="01D75F"/>
                </a:solidFill>
              </a:rPr>
              <a:t>✔  should be listening</a:t>
            </a:r>
          </a:p>
          <a:p>
            <a:r>
              <a:rPr lang="en-US" sz="2400" dirty="0">
                <a:solidFill>
                  <a:schemeClr val="bg1"/>
                </a:solidFill>
              </a:rPr>
              <a:t>  Command curl</a:t>
            </a:r>
          </a:p>
          <a:p>
            <a:r>
              <a:rPr lang="en-US" sz="2400" dirty="0">
                <a:solidFill>
                  <a:schemeClr val="accent6"/>
                </a:solidFill>
              </a:rPr>
              <a:t>     </a:t>
            </a:r>
            <a:r>
              <a:rPr lang="en-US" sz="2400" dirty="0">
                <a:solidFill>
                  <a:srgbClr val="01D75F"/>
                </a:solidFill>
              </a:rPr>
              <a:t>✔  Command curl localhost </a:t>
            </a:r>
            <a:r>
              <a:rPr lang="en-US" sz="2400" dirty="0" err="1">
                <a:solidFill>
                  <a:srgbClr val="01D75F"/>
                </a:solidFill>
              </a:rPr>
              <a:t>stdout</a:t>
            </a:r>
            <a:r>
              <a:rPr lang="en-US" sz="2400" dirty="0">
                <a:solidFill>
                  <a:srgbClr val="01D75F"/>
                </a:solidFill>
              </a:rPr>
              <a:t> should match /Welcome Home/</a:t>
            </a:r>
          </a:p>
          <a:p>
            <a:endParaRPr lang="en-US" sz="2400" dirty="0">
              <a:solidFill>
                <a:schemeClr val="accent6"/>
              </a:solidFill>
            </a:endParaRPr>
          </a:p>
          <a:p>
            <a:r>
              <a:rPr lang="en-US" sz="2400" dirty="0">
                <a:solidFill>
                  <a:schemeClr val="bg1"/>
                </a:solidFill>
              </a:rPr>
              <a:t>Summary: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Title 5"/>
          <p:cNvSpPr>
            <a:spLocks noGrp="1"/>
          </p:cNvSpPr>
          <p:nvPr>
            <p:ph type="title"/>
          </p:nvPr>
        </p:nvSpPr>
        <p:spPr/>
        <p:txBody>
          <a:bodyPr/>
          <a:lstStyle/>
          <a:p>
            <a:r>
              <a:rPr lang="en-US" dirty="0"/>
              <a:t>Re-Verify the Test Instance</a:t>
            </a:r>
          </a:p>
        </p:txBody>
      </p:sp>
    </p:spTree>
    <p:extLst>
      <p:ext uri="{BB962C8B-B14F-4D97-AF65-F5344CB8AC3E}">
        <p14:creationId xmlns:p14="http://schemas.microsoft.com/office/powerpoint/2010/main" val="330857909"/>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Do Our Tests Really Work?</a:t>
            </a:r>
          </a:p>
        </p:txBody>
      </p:sp>
      <p:sp>
        <p:nvSpPr>
          <p:cNvPr id="3" name="Subtitle 2"/>
          <p:cNvSpPr>
            <a:spLocks noGrp="1"/>
          </p:cNvSpPr>
          <p:nvPr>
            <p:ph type="subTitle" idx="1"/>
          </p:nvPr>
        </p:nvSpPr>
        <p:spPr/>
        <p:txBody>
          <a:bodyPr/>
          <a:lstStyle/>
          <a:p>
            <a:r>
              <a:rPr lang="en-US" dirty="0"/>
              <a:t>What if we removed code from within the recipes and ran the tests?</a:t>
            </a:r>
          </a:p>
        </p:txBody>
      </p:sp>
    </p:spTree>
    <p:extLst>
      <p:ext uri="{BB962C8B-B14F-4D97-AF65-F5344CB8AC3E}">
        <p14:creationId xmlns:p14="http://schemas.microsoft.com/office/powerpoint/2010/main" val="2848035078"/>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Heckling Your Code</a:t>
            </a:r>
          </a:p>
        </p:txBody>
      </p:sp>
      <p:sp>
        <p:nvSpPr>
          <p:cNvPr id="3" name="Subtitle 2"/>
          <p:cNvSpPr>
            <a:spLocks noGrp="1"/>
          </p:cNvSpPr>
          <p:nvPr>
            <p:ph type="subTitle" idx="1"/>
          </p:nvPr>
        </p:nvSpPr>
        <p:spPr/>
        <p:txBody>
          <a:bodyPr/>
          <a:lstStyle/>
          <a:p>
            <a:r>
              <a:rPr lang="en-US" dirty="0"/>
              <a:t>Mutation testing is used to design new software tests and evaluate the quality of existing software tests. Mutation testing involves modifying a program in small ways.</a:t>
            </a:r>
          </a:p>
        </p:txBody>
      </p:sp>
    </p:spTree>
    <p:extLst>
      <p:ext uri="{BB962C8B-B14F-4D97-AF65-F5344CB8AC3E}">
        <p14:creationId xmlns:p14="http://schemas.microsoft.com/office/powerpoint/2010/main" val="2145004106"/>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Heckle That Code</a:t>
            </a:r>
          </a:p>
        </p:txBody>
      </p:sp>
      <p:sp>
        <p:nvSpPr>
          <p:cNvPr id="3" name="Content Placeholder 2"/>
          <p:cNvSpPr>
            <a:spLocks noGrp="1"/>
          </p:cNvSpPr>
          <p:nvPr>
            <p:ph sz="quarter" idx="11"/>
          </p:nvPr>
        </p:nvSpPr>
        <p:spPr/>
        <p:txBody>
          <a:bodyPr/>
          <a:lstStyle/>
          <a:p>
            <a:r>
              <a:rPr lang="en-US" dirty="0"/>
              <a:t>It could be a game show. Maybe on Twitch?</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Tree>
    <p:extLst>
      <p:ext uri="{BB962C8B-B14F-4D97-AF65-F5344CB8AC3E}">
        <p14:creationId xmlns:p14="http://schemas.microsoft.com/office/powerpoint/2010/main" val="4128408095"/>
      </p:ext>
    </p:extLst>
  </p:cSld>
  <p:clrMapOvr>
    <a:masterClrMapping/>
  </p:clrMapOvr>
  <p:transition xmlns:p14="http://schemas.microsoft.com/office/powerpoint/2010/mai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Heckle that Code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smtClean="0">
                <a:solidFill>
                  <a:srgbClr val="FF0000"/>
                </a:solidFill>
              </a:rPr>
              <a:t>#</a:t>
            </a:r>
            <a:r>
              <a:rPr lang="en-US" dirty="0" err="1" smtClean="0"/>
              <a:t>include_recipe</a:t>
            </a:r>
            <a:r>
              <a:rPr lang="en-US" dirty="0" smtClean="0"/>
              <a:t> ’</a:t>
            </a:r>
            <a:r>
              <a:rPr lang="en-US" dirty="0" err="1" smtClean="0"/>
              <a:t>myiis</a:t>
            </a:r>
            <a:r>
              <a:rPr lang="en-US" dirty="0" smtClean="0"/>
              <a:t>::install’</a:t>
            </a:r>
            <a:endParaRPr lang="en-US" sz="1100" dirty="0"/>
          </a:p>
          <a:p>
            <a:r>
              <a:rPr lang="en-US" dirty="0" err="1"/>
              <a:t>include_recipe</a:t>
            </a:r>
            <a:r>
              <a:rPr lang="en-US" dirty="0"/>
              <a:t> ’</a:t>
            </a:r>
            <a:r>
              <a:rPr lang="en-US" dirty="0" err="1"/>
              <a:t>myiis</a:t>
            </a:r>
            <a:r>
              <a:rPr lang="en-US" dirty="0"/>
              <a:t>::install</a:t>
            </a:r>
            <a:r>
              <a:rPr lang="en-US" dirty="0" smtClean="0"/>
              <a:t>’</a:t>
            </a:r>
          </a:p>
          <a:p>
            <a:r>
              <a:rPr lang="en-US" dirty="0" err="1"/>
              <a:t>include_recipe</a:t>
            </a:r>
            <a:r>
              <a:rPr lang="en-US" dirty="0"/>
              <a:t> ’</a:t>
            </a:r>
            <a:r>
              <a:rPr lang="en-US" dirty="0" err="1"/>
              <a:t>myiis</a:t>
            </a:r>
            <a:r>
              <a:rPr lang="en-US" dirty="0"/>
              <a:t>::install’</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772227"/>
            <a:ext cx="14404273" cy="626533"/>
          </a:xfrm>
        </p:spPr>
        <p:txBody>
          <a:bodyPr/>
          <a:lstStyle/>
          <a:p>
            <a:endParaRPr lang="en-US" dirty="0"/>
          </a:p>
        </p:txBody>
      </p:sp>
    </p:spTree>
    <p:extLst>
      <p:ext uri="{BB962C8B-B14F-4D97-AF65-F5344CB8AC3E}">
        <p14:creationId xmlns:p14="http://schemas.microsoft.com/office/powerpoint/2010/main" val="3847313280"/>
      </p:ext>
    </p:extLst>
  </p:cSld>
  <p:clrMapOvr>
    <a:masterClrMapping/>
  </p:clrMapOvr>
  <p:transition xmlns:p14="http://schemas.microsoft.com/office/powerpoint/2010/mai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Converging &lt;default</a:t>
            </a:r>
            <a:r>
              <a:rPr lang="en-US" dirty="0" smtClean="0"/>
              <a:t>-windows-2012r2&gt;</a:t>
            </a:r>
            <a:r>
              <a:rPr lang="en-US" dirty="0"/>
              <a:t>...</a:t>
            </a:r>
          </a:p>
          <a:p>
            <a:r>
              <a:rPr lang="en-US" dirty="0"/>
              <a:t>       Synchronizing Cookbooks:</a:t>
            </a:r>
          </a:p>
          <a:p>
            <a:r>
              <a:rPr lang="en-US" dirty="0"/>
              <a:t>         - </a:t>
            </a:r>
            <a:r>
              <a:rPr lang="en-US" dirty="0" err="1" smtClean="0"/>
              <a:t>myiis</a:t>
            </a:r>
            <a:r>
              <a:rPr lang="en-US" dirty="0" smtClean="0"/>
              <a:t> (</a:t>
            </a:r>
            <a:r>
              <a:rPr lang="en-US" dirty="0"/>
              <a:t>0.1.0)</a:t>
            </a:r>
          </a:p>
          <a:p>
            <a:r>
              <a:rPr lang="en-US" dirty="0"/>
              <a:t>       Compiling Cookbooks...</a:t>
            </a:r>
          </a:p>
          <a:p>
            <a:r>
              <a:rPr lang="en-US" dirty="0"/>
              <a:t>       Converging 3 resources</a:t>
            </a:r>
          </a:p>
          <a:p>
            <a:r>
              <a:rPr lang="en-US" dirty="0"/>
              <a:t>       Recipe: </a:t>
            </a:r>
            <a:r>
              <a:rPr lang="en-US" dirty="0" err="1" smtClean="0"/>
              <a:t>myiis</a:t>
            </a:r>
            <a:r>
              <a:rPr lang="en-US" dirty="0" smtClean="0"/>
              <a:t>:</a:t>
            </a:r>
            <a:r>
              <a:rPr lang="en-US" dirty="0"/>
              <a:t>:configuration</a:t>
            </a:r>
          </a:p>
          <a:p>
            <a:r>
              <a:rPr lang="en-US" dirty="0"/>
              <a:t>        (up to date)</a:t>
            </a:r>
          </a:p>
          <a:p>
            <a:r>
              <a:rPr lang="en-US" dirty="0"/>
              <a:t>       Recipe: </a:t>
            </a:r>
            <a:r>
              <a:rPr lang="en-US" dirty="0" err="1" smtClean="0"/>
              <a:t>myiis</a:t>
            </a:r>
            <a:r>
              <a:rPr lang="en-US" dirty="0" smtClean="0"/>
              <a:t>:</a:t>
            </a:r>
            <a:r>
              <a:rPr lang="en-US" dirty="0"/>
              <a:t>:service</a:t>
            </a:r>
          </a:p>
          <a:p>
            <a:r>
              <a:rPr lang="en-US" dirty="0"/>
              <a:t>        (up to date)</a:t>
            </a:r>
          </a:p>
          <a:p>
            <a:r>
              <a:rPr lang="en-US" dirty="0"/>
              <a:t>         * service</a:t>
            </a:r>
            <a:r>
              <a:rPr lang="en-US" dirty="0" smtClean="0"/>
              <a:t>[</a:t>
            </a:r>
            <a:r>
              <a:rPr lang="en-US" dirty="0" err="1" smtClean="0"/>
              <a:t>myiis</a:t>
            </a:r>
            <a:r>
              <a:rPr lang="en-US" dirty="0" smtClean="0"/>
              <a:t>] </a:t>
            </a:r>
            <a:r>
              <a:rPr lang="en-US" dirty="0"/>
              <a:t>action enable (up to date)</a:t>
            </a:r>
          </a:p>
        </p:txBody>
      </p:sp>
      <p:sp>
        <p:nvSpPr>
          <p:cNvPr id="3" name="Text Placeholder 2"/>
          <p:cNvSpPr>
            <a:spLocks noGrp="1"/>
          </p:cNvSpPr>
          <p:nvPr>
            <p:ph type="body" sz="quarter" idx="11"/>
          </p:nvPr>
        </p:nvSpPr>
        <p:spPr/>
        <p:txBody>
          <a:bodyPr/>
          <a:lstStyle/>
          <a:p>
            <a:r>
              <a:rPr lang="en-US" dirty="0"/>
              <a:t>&gt; kitchen converge</a:t>
            </a:r>
          </a:p>
        </p:txBody>
      </p:sp>
      <p:sp>
        <p:nvSpPr>
          <p:cNvPr id="7" name="Content Placeholder 6"/>
          <p:cNvSpPr>
            <a:spLocks noGrp="1"/>
          </p:cNvSpPr>
          <p:nvPr>
            <p:ph sz="quarter" idx="12"/>
          </p:nvPr>
        </p:nvSpPr>
        <p:spPr>
          <a:xfrm>
            <a:off x="1127883" y="4454025"/>
            <a:ext cx="14420850" cy="557213"/>
          </a:xfrm>
        </p:spPr>
        <p:txBody>
          <a:bodyPr/>
          <a:lstStyle/>
          <a:p>
            <a:endParaRPr lang="en-US" dirty="0"/>
          </a:p>
        </p:txBody>
      </p:sp>
      <p:sp>
        <p:nvSpPr>
          <p:cNvPr id="4" name="Title 3"/>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2521097198"/>
      </p:ext>
    </p:extLst>
  </p:cSld>
  <p:clrMapOvr>
    <a:masterClrMapping/>
  </p:clrMapOvr>
  <p:transition xmlns:p14="http://schemas.microsoft.com/office/powerpoint/2010/mai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`/Users/Administrator/chef-repo/cookbooks/</a:t>
            </a:r>
            <a:r>
              <a:rPr lang="en-US" sz="2400" dirty="0" err="1">
                <a:solidFill>
                  <a:schemeClr val="accent5"/>
                </a:solidFill>
              </a:rPr>
              <a:t>myiis</a:t>
            </a:r>
            <a:r>
              <a:rPr lang="en-US" sz="2400" dirty="0">
                <a:solidFill>
                  <a:schemeClr val="accent5"/>
                </a:solidFill>
              </a:rPr>
              <a:t>/test/integration/default` for testing</a:t>
            </a:r>
          </a:p>
          <a:p>
            <a:r>
              <a:rPr lang="en-US" sz="2400" dirty="0" smtClean="0"/>
              <a:t>.</a:t>
            </a:r>
            <a:r>
              <a:rPr lang="en-US" sz="2400" dirty="0"/>
              <a:t>..</a:t>
            </a:r>
          </a:p>
          <a:p>
            <a:r>
              <a:rPr lang="en-US" sz="2400" dirty="0"/>
              <a:t>Target:  </a:t>
            </a:r>
            <a:r>
              <a:rPr lang="en-US" sz="2400" dirty="0" err="1"/>
              <a:t>ssh</a:t>
            </a:r>
            <a:r>
              <a:rPr lang="en-US" sz="2400" dirty="0"/>
              <a:t>://kitchen@localhost:32768</a:t>
            </a:r>
          </a:p>
          <a:p>
            <a:endParaRPr lang="en-US" sz="2400" dirty="0"/>
          </a:p>
          <a:p>
            <a:r>
              <a:rPr lang="en-US" sz="2400" dirty="0">
                <a:solidFill>
                  <a:schemeClr val="accent6"/>
                </a:solidFill>
              </a:rPr>
              <a:t>  </a:t>
            </a:r>
            <a:r>
              <a:rPr lang="en-US" sz="2400" dirty="0">
                <a:solidFill>
                  <a:schemeClr val="bg1"/>
                </a:solidFill>
              </a:rPr>
              <a:t>Port 80</a:t>
            </a:r>
          </a:p>
          <a:p>
            <a:r>
              <a:rPr lang="en-US" sz="2400" dirty="0">
                <a:solidFill>
                  <a:schemeClr val="accent6"/>
                </a:solidFill>
              </a:rPr>
              <a:t>     </a:t>
            </a:r>
            <a:r>
              <a:rPr lang="en-US" sz="2400" dirty="0">
                <a:solidFill>
                  <a:srgbClr val="01D75F"/>
                </a:solidFill>
              </a:rPr>
              <a:t>✔  should be listening</a:t>
            </a:r>
          </a:p>
          <a:p>
            <a:r>
              <a:rPr lang="en-US" sz="2400" dirty="0">
                <a:solidFill>
                  <a:schemeClr val="bg1"/>
                </a:solidFill>
              </a:rPr>
              <a:t>  Command curl</a:t>
            </a:r>
          </a:p>
          <a:p>
            <a:r>
              <a:rPr lang="en-US" sz="2400" dirty="0">
                <a:solidFill>
                  <a:schemeClr val="accent6"/>
                </a:solidFill>
              </a:rPr>
              <a:t>     </a:t>
            </a:r>
            <a:r>
              <a:rPr lang="en-US" sz="2400" dirty="0">
                <a:solidFill>
                  <a:srgbClr val="01D75F"/>
                </a:solidFill>
              </a:rPr>
              <a:t>✔  Command curl localhost </a:t>
            </a:r>
            <a:r>
              <a:rPr lang="en-US" sz="2400" dirty="0" err="1">
                <a:solidFill>
                  <a:srgbClr val="01D75F"/>
                </a:solidFill>
              </a:rPr>
              <a:t>stdout</a:t>
            </a:r>
            <a:r>
              <a:rPr lang="en-US" sz="2400" dirty="0">
                <a:solidFill>
                  <a:srgbClr val="01D75F"/>
                </a:solidFill>
              </a:rPr>
              <a:t> should match /Welcome Home/</a:t>
            </a:r>
          </a:p>
          <a:p>
            <a:endParaRPr lang="en-US" sz="2400" dirty="0">
              <a:solidFill>
                <a:schemeClr val="accent6"/>
              </a:solidFill>
            </a:endParaRPr>
          </a:p>
          <a:p>
            <a:r>
              <a:rPr lang="en-US" sz="2400" dirty="0">
                <a:solidFill>
                  <a:schemeClr val="bg1"/>
                </a:solidFill>
              </a:rPr>
              <a:t>Summary: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7" name="Content Placeholder 6"/>
          <p:cNvSpPr>
            <a:spLocks noGrp="1"/>
          </p:cNvSpPr>
          <p:nvPr>
            <p:ph sz="quarter" idx="12"/>
          </p:nvPr>
        </p:nvSpPr>
        <p:spPr>
          <a:xfrm>
            <a:off x="1122782" y="7339230"/>
            <a:ext cx="14420850" cy="557213"/>
          </a:xfrm>
        </p:spPr>
        <p:txBody>
          <a:bodyPr/>
          <a:lstStyle/>
          <a:p>
            <a:endParaRPr lang="en-US" dirty="0"/>
          </a:p>
        </p:txBody>
      </p:sp>
      <p:sp>
        <p:nvSpPr>
          <p:cNvPr id="4" name="Title 3"/>
          <p:cNvSpPr>
            <a:spLocks noGrp="1"/>
          </p:cNvSpPr>
          <p:nvPr>
            <p:ph type="title"/>
          </p:nvPr>
        </p:nvSpPr>
        <p:spPr/>
        <p:txBody>
          <a:bodyPr/>
          <a:lstStyle/>
          <a:p>
            <a:r>
              <a:rPr lang="en-US" dirty="0"/>
              <a:t>Re-Verify the Test Instance</a:t>
            </a:r>
          </a:p>
        </p:txBody>
      </p:sp>
    </p:spTree>
    <p:extLst>
      <p:ext uri="{BB962C8B-B14F-4D97-AF65-F5344CB8AC3E}">
        <p14:creationId xmlns:p14="http://schemas.microsoft.com/office/powerpoint/2010/main" val="3443372597"/>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Converge &amp; Verify</a:t>
            </a:r>
            <a:endParaRPr lang="en-US" u="sng" dirty="0"/>
          </a:p>
        </p:txBody>
      </p:sp>
      <p:sp>
        <p:nvSpPr>
          <p:cNvPr id="3" name="Subtitle 2"/>
          <p:cNvSpPr>
            <a:spLocks noGrp="1"/>
          </p:cNvSpPr>
          <p:nvPr>
            <p:ph type="subTitle" idx="1"/>
          </p:nvPr>
        </p:nvSpPr>
        <p:spPr/>
        <p:txBody>
          <a:bodyPr/>
          <a:lstStyle/>
          <a:p>
            <a:r>
              <a:rPr lang="en-US" dirty="0"/>
              <a:t>Running converge or verify will create a new instance the first time it is run. The same instance is used for each additional converge or verify.</a:t>
            </a:r>
          </a:p>
          <a:p>
            <a:endParaRPr lang="en-US" dirty="0"/>
          </a:p>
          <a:p>
            <a:r>
              <a:rPr lang="en-US" dirty="0"/>
              <a:t>The test instance policy changed, but no resource explicitly removed or uninstalled the resources defined in the install recipe.</a:t>
            </a:r>
          </a:p>
        </p:txBody>
      </p:sp>
    </p:spTree>
    <p:extLst>
      <p:ext uri="{BB962C8B-B14F-4D97-AF65-F5344CB8AC3E}">
        <p14:creationId xmlns:p14="http://schemas.microsoft.com/office/powerpoint/2010/main" val="1006860386"/>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Modular Cookbook Recipes</a:t>
            </a:r>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5" name="Group 54"/>
          <p:cNvGrpSpPr/>
          <p:nvPr/>
        </p:nvGrpSpPr>
        <p:grpSpPr>
          <a:xfrm>
            <a:off x="2549285" y="3147331"/>
            <a:ext cx="5152082" cy="4911788"/>
            <a:chOff x="1682671" y="3147332"/>
            <a:chExt cx="5152082" cy="4911788"/>
          </a:xfrm>
        </p:grpSpPr>
        <p:sp>
          <p:nvSpPr>
            <p:cNvPr id="53" name="Rectangle 52"/>
            <p:cNvSpPr/>
            <p:nvPr/>
          </p:nvSpPr>
          <p:spPr bwMode="auto">
            <a:xfrm>
              <a:off x="1682671" y="3147332"/>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myiis</a:t>
              </a:r>
              <a:endParaRPr lang="en-US" sz="4400" b="1" dirty="0">
                <a:solidFill>
                  <a:schemeClr val="accent3">
                    <a:lumMod val="50000"/>
                  </a:schemeClr>
                </a:solidFill>
              </a:endParaRPr>
            </a:p>
          </p:txBody>
        </p:sp>
        <p:sp>
          <p:nvSpPr>
            <p:cNvPr id="6" name="Round Diagonal Corner Rectangle 5"/>
            <p:cNvSpPr/>
            <p:nvPr/>
          </p:nvSpPr>
          <p:spPr bwMode="auto">
            <a:xfrm>
              <a:off x="4185335"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7" name="Round Diagonal Corner Rectangle 6"/>
            <p:cNvSpPr/>
            <p:nvPr/>
          </p:nvSpPr>
          <p:spPr bwMode="auto">
            <a:xfrm>
              <a:off x="4185334"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8" name="Round Diagonal Corner Rectangle 7"/>
            <p:cNvSpPr/>
            <p:nvPr/>
          </p:nvSpPr>
          <p:spPr bwMode="auto">
            <a:xfrm>
              <a:off x="4185335"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4" name="Straight Connector 13"/>
            <p:cNvCxnSpPr>
              <a:stCxn id="4" idx="1"/>
            </p:cNvCxnSpPr>
            <p:nvPr/>
          </p:nvCxnSpPr>
          <p:spPr>
            <a:xfrm>
              <a:off x="2674600"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2690425"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1814588"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37" name="Straight Connector 36"/>
            <p:cNvCxnSpPr/>
            <p:nvPr/>
          </p:nvCxnSpPr>
          <p:spPr>
            <a:xfrm>
              <a:off x="1993001"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93001"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1993001"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268534148"/>
      </p:ext>
    </p:extLst>
  </p:cSld>
  <p:clrMapOvr>
    <a:masterClrMapping/>
  </p:clrMapOvr>
  <p:transition xmlns:p14="http://schemas.microsoft.com/office/powerpoint/2010/mai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Destroyed</a:t>
            </a:r>
            <a:endParaRPr lang="en-US" sz="2400" b="1" dirty="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a:t>Kitchen Destroy</a:t>
            </a: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destroy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6272936"/>
      </p:ext>
    </p:extLst>
  </p:cSld>
  <p:clrMapOvr>
    <a:masterClrMapping/>
  </p:clrMapOvr>
  <p:transition xmlns:p14="http://schemas.microsoft.com/office/powerpoint/2010/mai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Destroyed</a:t>
            </a:r>
            <a:endParaRPr lang="en-US" sz="2400" b="1" dirty="0">
              <a:gradFill>
                <a:gsLst>
                  <a:gs pos="0">
                    <a:srgbClr val="FFFFFF"/>
                  </a:gs>
                  <a:gs pos="100000">
                    <a:srgbClr val="FFFFFF"/>
                  </a:gs>
                </a:gsLst>
                <a:lin ang="5400000" scaled="0"/>
              </a:gradFill>
            </a:endParaRP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test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5" name="Curved Down Arrow 4"/>
          <p:cNvSpPr/>
          <p:nvPr/>
        </p:nvSpPr>
        <p:spPr bwMode="auto">
          <a:xfrm rot="16200000">
            <a:off x="490733" y="6205409"/>
            <a:ext cx="1428959"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49882422"/>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sp>
        <p:nvSpPr>
          <p:cNvPr id="3" name="Subtitle 2"/>
          <p:cNvSpPr>
            <a:spLocks noGrp="1"/>
          </p:cNvSpPr>
          <p:nvPr>
            <p:ph type="subTitle" idx="1"/>
          </p:nvPr>
        </p:nvSpPr>
        <p:spPr/>
        <p:txBody>
          <a:bodyPr/>
          <a:lstStyle/>
          <a:p>
            <a:r>
              <a:rPr lang="en-US" dirty="0"/>
              <a:t>Destroying the instance ensures that the policy is being applied to a new instance.</a:t>
            </a:r>
          </a:p>
          <a:p>
            <a:endParaRPr lang="en-US" dirty="0"/>
          </a:p>
          <a:p>
            <a:r>
              <a:rPr lang="en-US" dirty="0"/>
              <a:t>The test instance is re-created and then the updated policy is applied to the new instance. The new policy is incomplete causing an error.</a:t>
            </a:r>
          </a:p>
        </p:txBody>
      </p:sp>
    </p:spTree>
    <p:extLst>
      <p:ext uri="{BB962C8B-B14F-4D97-AF65-F5344CB8AC3E}">
        <p14:creationId xmlns:p14="http://schemas.microsoft.com/office/powerpoint/2010/main" val="1371584652"/>
      </p:ext>
    </p:extLst>
  </p:cSld>
  <p:clrMapOvr>
    <a:masterClrMapping/>
  </p:clrMapOvr>
  <p:transition xmlns:p14="http://schemas.microsoft.com/office/powerpoint/2010/mai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(v1.19.2)</a:t>
            </a:r>
          </a:p>
          <a:p>
            <a:r>
              <a:rPr lang="en-US" dirty="0"/>
              <a:t>-----&gt; Cleaning up any prior instances of &lt;default</a:t>
            </a:r>
            <a:r>
              <a:rPr lang="en-US" dirty="0" smtClean="0"/>
              <a:t>-windows-2012r2&gt;</a:t>
            </a:r>
            <a:endParaRPr lang="en-US" dirty="0"/>
          </a:p>
          <a:p>
            <a:r>
              <a:rPr lang="en-US" dirty="0"/>
              <a:t>-----&gt; Destroying &lt;default-windows-2012r2&gt;...</a:t>
            </a:r>
          </a:p>
          <a:p>
            <a:r>
              <a:rPr lang="en-US" dirty="0"/>
              <a:t>       ... </a:t>
            </a:r>
          </a:p>
          <a:p>
            <a:r>
              <a:rPr lang="en-US" dirty="0"/>
              <a:t>       [TIMESTAMP] FATAL: Chef::Exceptions::</a:t>
            </a:r>
            <a:r>
              <a:rPr lang="en-US" dirty="0" err="1"/>
              <a:t>ChildConvergeError</a:t>
            </a:r>
            <a:r>
              <a:rPr lang="en-US" dirty="0"/>
              <a:t>: Chef run process exited unsuccessfully (exit code 1)</a:t>
            </a:r>
          </a:p>
          <a:p>
            <a:r>
              <a:rPr lang="en-US" dirty="0"/>
              <a:t>&gt;&gt;&gt;&gt;&gt;&gt; ------Exception-------</a:t>
            </a:r>
          </a:p>
          <a:p>
            <a:r>
              <a:rPr lang="en-US" dirty="0"/>
              <a:t>&gt;&gt;&gt;&gt;&gt;&gt; Class: Kitchen::</a:t>
            </a:r>
            <a:r>
              <a:rPr lang="en-US" dirty="0" err="1"/>
              <a:t>ActionFailed</a:t>
            </a:r>
            <a:endParaRPr lang="en-US" dirty="0"/>
          </a:p>
          <a:p>
            <a:r>
              <a:rPr lang="en-US" dirty="0"/>
              <a:t>&gt;&gt;&gt;&gt;&gt;&gt; Message: 1 actions failed.</a:t>
            </a:r>
          </a:p>
          <a:p>
            <a:r>
              <a:rPr lang="en-US" dirty="0"/>
              <a:t>&gt;&gt;&gt;&gt;&gt;&gt;     Converge failed on instance &lt;default-windows-2012r2&gt;.  </a:t>
            </a:r>
          </a:p>
        </p:txBody>
      </p:sp>
      <p:sp>
        <p:nvSpPr>
          <p:cNvPr id="3" name="Text Placeholder 2"/>
          <p:cNvSpPr>
            <a:spLocks noGrp="1"/>
          </p:cNvSpPr>
          <p:nvPr>
            <p:ph type="body" sz="quarter" idx="11"/>
          </p:nvPr>
        </p:nvSpPr>
        <p:spPr/>
        <p:txBody>
          <a:bodyPr/>
          <a:lstStyle/>
          <a:p>
            <a:r>
              <a:rPr lang="en-US" dirty="0"/>
              <a:t>&gt; kitchen test</a:t>
            </a:r>
          </a:p>
        </p:txBody>
      </p:sp>
      <p:sp>
        <p:nvSpPr>
          <p:cNvPr id="4" name="Content Placeholder 3"/>
          <p:cNvSpPr>
            <a:spLocks noGrp="1"/>
          </p:cNvSpPr>
          <p:nvPr>
            <p:ph sz="quarter" idx="12"/>
          </p:nvPr>
        </p:nvSpPr>
        <p:spPr>
          <a:xfrm>
            <a:off x="1122782" y="4452471"/>
            <a:ext cx="14420850" cy="340658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Test the Cookbook Against a </a:t>
            </a:r>
            <a:r>
              <a:rPr lang="en-US"/>
              <a:t>New Instance</a:t>
            </a:r>
          </a:p>
        </p:txBody>
      </p:sp>
    </p:spTree>
    <p:extLst>
      <p:ext uri="{BB962C8B-B14F-4D97-AF65-F5344CB8AC3E}">
        <p14:creationId xmlns:p14="http://schemas.microsoft.com/office/powerpoint/2010/main" val="2739790168"/>
      </p:ext>
    </p:extLst>
  </p:cSld>
  <p:clrMapOvr>
    <a:masterClrMapping/>
  </p:clrMapOvr>
  <p:transition xmlns:p14="http://schemas.microsoft.com/office/powerpoint/2010/mai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a:t>Faster</a:t>
            </a:r>
            <a:r>
              <a:rPr lang="en-US" dirty="0"/>
              <a:t> execution time</a:t>
            </a:r>
          </a:p>
          <a:p>
            <a:endParaRPr lang="en-US" dirty="0"/>
          </a:p>
          <a:p>
            <a:r>
              <a:rPr lang="en-US" dirty="0"/>
              <a:t>Running converge twice will ensure your policy applies without error to </a:t>
            </a:r>
            <a:r>
              <a:rPr lang="en-US" b="1" dirty="0"/>
              <a:t>existing instances</a:t>
            </a:r>
          </a:p>
        </p:txBody>
      </p:sp>
      <p:sp>
        <p:nvSpPr>
          <p:cNvPr id="3" name="Subtitle 2"/>
          <p:cNvSpPr>
            <a:spLocks noGrp="1"/>
          </p:cNvSpPr>
          <p:nvPr>
            <p:ph sz="quarter" idx="12"/>
          </p:nvPr>
        </p:nvSpPr>
        <p:spPr/>
        <p:txBody>
          <a:bodyPr/>
          <a:lstStyle/>
          <a:p>
            <a:r>
              <a:rPr lang="en-US" b="1" dirty="0"/>
              <a:t>Slower</a:t>
            </a:r>
            <a:r>
              <a:rPr lang="en-US" dirty="0"/>
              <a:t> execution time</a:t>
            </a:r>
          </a:p>
          <a:p>
            <a:endParaRPr lang="en-US" dirty="0"/>
          </a:p>
          <a:p>
            <a:r>
              <a:rPr lang="en-US" dirty="0"/>
              <a:t>Running test will ensure your policy applies without error to any </a:t>
            </a:r>
            <a:r>
              <a:rPr lang="en-US" b="1" dirty="0"/>
              <a:t>new instances</a:t>
            </a:r>
          </a:p>
        </p:txBody>
      </p:sp>
      <p:sp>
        <p:nvSpPr>
          <p:cNvPr id="5" name="Text Placeholder 4"/>
          <p:cNvSpPr>
            <a:spLocks noGrp="1"/>
          </p:cNvSpPr>
          <p:nvPr>
            <p:ph type="body" sz="quarter" idx="15"/>
          </p:nvPr>
        </p:nvSpPr>
        <p:spPr/>
        <p:txBody>
          <a:bodyPr/>
          <a:lstStyle/>
          <a:p>
            <a:r>
              <a:rPr lang="en-US" dirty="0"/>
              <a:t>Converge &amp; Verify</a:t>
            </a:r>
          </a:p>
        </p:txBody>
      </p:sp>
      <p:sp>
        <p:nvSpPr>
          <p:cNvPr id="6" name="Text Placeholder 5"/>
          <p:cNvSpPr>
            <a:spLocks noGrp="1"/>
          </p:cNvSpPr>
          <p:nvPr>
            <p:ph type="body" sz="quarter" idx="16"/>
          </p:nvPr>
        </p:nvSpPr>
        <p:spPr/>
        <p:txBody>
          <a:bodyPr/>
          <a:lstStyle/>
          <a:p>
            <a:r>
              <a:rPr lang="en-US" dirty="0"/>
              <a:t>Test</a:t>
            </a:r>
          </a:p>
        </p:txBody>
      </p:sp>
    </p:spTree>
    <p:extLst>
      <p:ext uri="{BB962C8B-B14F-4D97-AF65-F5344CB8AC3E}">
        <p14:creationId xmlns:p14="http://schemas.microsoft.com/office/powerpoint/2010/main" val="299187329"/>
      </p:ext>
    </p:extLst>
  </p:cSld>
  <p:clrMapOvr>
    <a:masterClrMapping/>
  </p:clrMapOvr>
  <p:transition xmlns:p14="http://schemas.microsoft.com/office/powerpoint/2010/mai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1660524" y="3260725"/>
            <a:ext cx="12330113" cy="4604842"/>
          </a:xfrm>
        </p:spPr>
        <p:txBody>
          <a:bodyPr/>
          <a:lstStyle/>
          <a:p>
            <a:r>
              <a:rPr lang="en-US" dirty="0"/>
              <a:t>What is happening when running </a:t>
            </a:r>
            <a:r>
              <a:rPr lang="en-US" dirty="0">
                <a:latin typeface="Courier New"/>
                <a:cs typeface="Courier New"/>
              </a:rPr>
              <a:t>kitchen test</a:t>
            </a:r>
            <a:r>
              <a:rPr lang="en-US" dirty="0"/>
              <a:t>?</a:t>
            </a:r>
          </a:p>
          <a:p>
            <a:endParaRPr lang="en-US" dirty="0"/>
          </a:p>
          <a:p>
            <a:r>
              <a:rPr lang="en-US" dirty="0"/>
              <a:t>What types of bugs would </a:t>
            </a:r>
            <a:r>
              <a:rPr lang="en-US" dirty="0">
                <a:latin typeface="Courier New"/>
                <a:cs typeface="Courier New"/>
              </a:rPr>
              <a:t>kitchen converge</a:t>
            </a:r>
            <a:r>
              <a:rPr lang="en-US" dirty="0"/>
              <a:t> &amp; </a:t>
            </a:r>
            <a:r>
              <a:rPr lang="en-US" dirty="0">
                <a:latin typeface="Courier New"/>
                <a:cs typeface="Courier New"/>
              </a:rPr>
              <a:t>kitchen verify</a:t>
            </a:r>
            <a:r>
              <a:rPr lang="en-US" dirty="0"/>
              <a:t> find when running?</a:t>
            </a:r>
          </a:p>
          <a:p>
            <a:endParaRPr lang="en-US" dirty="0"/>
          </a:p>
          <a:p>
            <a:r>
              <a:rPr lang="en-US" dirty="0"/>
              <a:t>What is the difference between </a:t>
            </a:r>
            <a:r>
              <a:rPr lang="en-US" dirty="0">
                <a:latin typeface="Courier New"/>
                <a:cs typeface="Courier New"/>
              </a:rPr>
              <a:t>kitchen test</a:t>
            </a:r>
            <a:r>
              <a:rPr lang="en-US" dirty="0"/>
              <a:t> and running both </a:t>
            </a:r>
            <a:r>
              <a:rPr lang="en-US" dirty="0">
                <a:latin typeface="Courier New"/>
                <a:cs typeface="Courier New"/>
              </a:rPr>
              <a:t>kitchen converge</a:t>
            </a:r>
            <a:r>
              <a:rPr lang="en-US" dirty="0"/>
              <a:t> &amp; </a:t>
            </a:r>
            <a:r>
              <a:rPr lang="en-US" dirty="0">
                <a:latin typeface="Courier New"/>
                <a:cs typeface="Courier New"/>
              </a:rPr>
              <a:t>kitchen verify</a:t>
            </a:r>
            <a:r>
              <a:rPr lang="en-US" dirty="0"/>
              <a:t> together?</a:t>
            </a:r>
          </a:p>
          <a:p>
            <a:endParaRPr lang="en-US" dirty="0"/>
          </a:p>
          <a:p>
            <a:r>
              <a:rPr lang="en-US" dirty="0"/>
              <a:t>How long do each of these </a:t>
            </a:r>
            <a:r>
              <a:rPr lang="en-US"/>
              <a:t>approaches take?</a:t>
            </a:r>
            <a:endParaRPr lang="en-US" dirty="0"/>
          </a:p>
        </p:txBody>
      </p:sp>
    </p:spTree>
    <p:extLst>
      <p:ext uri="{BB962C8B-B14F-4D97-AF65-F5344CB8AC3E}">
        <p14:creationId xmlns:p14="http://schemas.microsoft.com/office/powerpoint/2010/main" val="108599519"/>
      </p:ext>
    </p:extLst>
  </p:cSld>
  <p:clrMapOvr>
    <a:masterClrMapping/>
  </p:clrMapOvr>
  <p:transition xmlns:p14="http://schemas.microsoft.com/office/powerpoint/2010/mai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482792365"/>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763473"/>
      </p:ext>
    </p:extLst>
  </p:cSld>
  <p:clrMapOvr>
    <a:masterClrMapping/>
  </p:clrMapOvr>
  <p:transition xmlns:p14="http://schemas.microsoft.com/office/powerpoint/2010/mai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Refactoring Cookbooks with Tests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319135" y="4542411"/>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29058430"/>
      </p:ext>
    </p:extLst>
  </p:cSld>
  <p:clrMapOvr>
    <a:masterClrMapping/>
  </p:clrMapOvr>
  <p:transition xmlns:p14="http://schemas.microsoft.com/office/powerpoint/2010/mai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Test Driven Development</a:t>
            </a:r>
          </a:p>
        </p:txBody>
      </p:sp>
      <p:sp>
        <p:nvSpPr>
          <p:cNvPr id="5" name="Subtitle 4"/>
          <p:cNvSpPr>
            <a:spLocks noGrp="1"/>
          </p:cNvSpPr>
          <p:nvPr>
            <p:ph type="subTitle" idx="1"/>
          </p:nvPr>
        </p:nvSpPr>
        <p:spPr/>
        <p:txBody>
          <a:bodyPr/>
          <a:lstStyle/>
          <a:p>
            <a:pPr marL="514350" indent="-514350">
              <a:buFont typeface="+mj-lt"/>
              <a:buAutoNum type="arabicPeriod"/>
            </a:pPr>
            <a:r>
              <a:rPr lang="en-US" dirty="0"/>
              <a:t>Define a test set for the unit first</a:t>
            </a:r>
          </a:p>
          <a:p>
            <a:pPr marL="514350" indent="-514350">
              <a:buFont typeface="+mj-lt"/>
              <a:buAutoNum type="arabicPeriod"/>
            </a:pPr>
            <a:r>
              <a:rPr lang="en-US" dirty="0"/>
              <a:t>Then implement the unit</a:t>
            </a:r>
          </a:p>
          <a:p>
            <a:pPr marL="514350" indent="-514350">
              <a:buFont typeface="+mj-lt"/>
              <a:buAutoNum type="arabicPeriod"/>
            </a:pPr>
            <a:r>
              <a:rPr lang="en-US" dirty="0"/>
              <a:t>Finally verify that the implementation of the unit makes the tests succeed.</a:t>
            </a:r>
          </a:p>
          <a:p>
            <a:pPr marL="514350" indent="-514350">
              <a:buFont typeface="+mj-lt"/>
              <a:buAutoNum type="arabicPeriod"/>
            </a:pPr>
            <a:r>
              <a:rPr lang="en-US" b="1" dirty="0"/>
              <a:t>Refactor</a:t>
            </a:r>
          </a:p>
        </p:txBody>
      </p:sp>
    </p:spTree>
    <p:extLst>
      <p:ext uri="{BB962C8B-B14F-4D97-AF65-F5344CB8AC3E}">
        <p14:creationId xmlns:p14="http://schemas.microsoft.com/office/powerpoint/2010/main" val="1450232468"/>
      </p:ext>
    </p:extLst>
  </p:cSld>
  <p:clrMapOvr>
    <a:masterClrMapping/>
  </p:clrMapOvr>
  <p:transition xmlns:p14="http://schemas.microsoft.com/office/powerpoint/2010/mai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include_recipe</a:t>
            </a:r>
            <a:endParaRPr lang="en-US" dirty="0"/>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be inserted (in the same exact order) at the point where the </a:t>
            </a:r>
            <a:r>
              <a:rPr lang="en-US" b="1" dirty="0" err="1">
                <a:latin typeface="Courier New" charset="0"/>
                <a:ea typeface="Courier New" charset="0"/>
                <a:cs typeface="Courier New" charset="0"/>
              </a:rPr>
              <a:t>include_recipe</a:t>
            </a:r>
            <a:r>
              <a:rPr lang="en-US" dirty="0"/>
              <a:t> keyword is located. </a:t>
            </a:r>
          </a:p>
        </p:txBody>
      </p:sp>
      <p:sp>
        <p:nvSpPr>
          <p:cNvPr id="5" name="Content Placeholder 3"/>
          <p:cNvSpPr txBox="1">
            <a:spLocks/>
          </p:cNvSpPr>
          <p:nvPr/>
        </p:nvSpPr>
        <p:spPr>
          <a:xfrm>
            <a:off x="3669213" y="7332456"/>
            <a:ext cx="8917577" cy="554608"/>
          </a:xfrm>
          <a:prstGeom prst="rect">
            <a:avLst/>
          </a:prstGeom>
        </p:spPr>
        <p:txBody>
          <a:bodyPr>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a:solidFill>
                  <a:srgbClr val="00B0F0"/>
                </a:solidFill>
                <a:hlinkClick r:id="rId3"/>
              </a:rPr>
              <a:t>https://</a:t>
            </a:r>
            <a:r>
              <a:rPr lang="en-US" sz="2400" dirty="0" err="1">
                <a:solidFill>
                  <a:srgbClr val="00B0F0"/>
                </a:solidFill>
                <a:hlinkClick r:id="rId3"/>
              </a:rPr>
              <a:t>docs.chef.io</a:t>
            </a:r>
            <a:r>
              <a:rPr lang="en-US" sz="2400" dirty="0">
                <a:solidFill>
                  <a:srgbClr val="00B0F0"/>
                </a:solidFill>
                <a:hlinkClick r:id="rId3"/>
              </a:rPr>
              <a:t>/</a:t>
            </a:r>
            <a:r>
              <a:rPr lang="en-US" sz="2400" dirty="0" err="1">
                <a:solidFill>
                  <a:srgbClr val="00B0F0"/>
                </a:solidFill>
                <a:hlinkClick r:id="rId3"/>
              </a:rPr>
              <a:t>recipes.html#include-recipes</a:t>
            </a:r>
            <a:endParaRPr lang="en-US" sz="2400" dirty="0">
              <a:solidFill>
                <a:srgbClr val="00B0F0"/>
              </a:solidFill>
            </a:endParaRPr>
          </a:p>
        </p:txBody>
      </p:sp>
    </p:spTree>
    <p:extLst>
      <p:ext uri="{BB962C8B-B14F-4D97-AF65-F5344CB8AC3E}">
        <p14:creationId xmlns:p14="http://schemas.microsoft.com/office/powerpoint/2010/main" val="161378457"/>
      </p:ext>
    </p:extLst>
  </p:cSld>
  <p:clrMapOvr>
    <a:masterClrMapping/>
  </p:clrMapOvr>
  <p:transition xmlns:p14="http://schemas.microsoft.com/office/powerpoint/2010/mai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Refactor a recipe using </a:t>
            </a:r>
            <a:r>
              <a:rPr lang="en-US" dirty="0" err="1">
                <a:latin typeface="Courier New" charset="0"/>
                <a:ea typeface="Courier New" charset="0"/>
                <a:cs typeface="Courier New" charset="0"/>
              </a:rPr>
              <a:t>include_recipe</a:t>
            </a:r>
            <a:endParaRPr lang="en-US" dirty="0">
              <a:latin typeface="Courier New" charset="0"/>
              <a:ea typeface="Courier New" charset="0"/>
              <a:cs typeface="Courier New" charset="0"/>
            </a:endParaRPr>
          </a:p>
          <a:p>
            <a:pPr marL="457200" indent="-457200">
              <a:buFont typeface="Wingdings" charset="2"/>
              <a:buChar char="Ø"/>
            </a:pPr>
            <a:r>
              <a:rPr lang="en-US" dirty="0"/>
              <a:t>Use Test Kitchen to validate the code you </a:t>
            </a:r>
            <a:r>
              <a:rPr lang="en-US" dirty="0" smtClean="0"/>
              <a:t>refactored</a:t>
            </a:r>
            <a:endParaRPr lang="en-US" dirty="0"/>
          </a:p>
        </p:txBody>
      </p:sp>
    </p:spTree>
    <p:extLst>
      <p:ext uri="{BB962C8B-B14F-4D97-AF65-F5344CB8AC3E}">
        <p14:creationId xmlns:p14="http://schemas.microsoft.com/office/powerpoint/2010/main" val="1491277912"/>
      </p:ext>
    </p:extLst>
  </p:cSld>
  <p:clrMapOvr>
    <a:masterClrMapping/>
  </p:clrMapOvr>
  <p:transition xmlns:p14="http://schemas.microsoft.com/office/powerpoint/2010/mai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Modular Cookbook Recipes</a:t>
            </a:r>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5" name="Group 54"/>
          <p:cNvGrpSpPr/>
          <p:nvPr/>
        </p:nvGrpSpPr>
        <p:grpSpPr>
          <a:xfrm>
            <a:off x="2549285" y="3147331"/>
            <a:ext cx="5152082" cy="4911788"/>
            <a:chOff x="1682671" y="3147332"/>
            <a:chExt cx="5152082" cy="4911788"/>
          </a:xfrm>
        </p:grpSpPr>
        <p:sp>
          <p:nvSpPr>
            <p:cNvPr id="53" name="Rectangle 52"/>
            <p:cNvSpPr/>
            <p:nvPr/>
          </p:nvSpPr>
          <p:spPr bwMode="auto">
            <a:xfrm>
              <a:off x="1682671" y="3147332"/>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myiis</a:t>
              </a:r>
              <a:endParaRPr lang="en-US" sz="4400" b="1" dirty="0">
                <a:solidFill>
                  <a:schemeClr val="accent3">
                    <a:lumMod val="50000"/>
                  </a:schemeClr>
                </a:solidFill>
              </a:endParaRPr>
            </a:p>
          </p:txBody>
        </p:sp>
        <p:sp>
          <p:nvSpPr>
            <p:cNvPr id="6" name="Round Diagonal Corner Rectangle 5"/>
            <p:cNvSpPr/>
            <p:nvPr/>
          </p:nvSpPr>
          <p:spPr bwMode="auto">
            <a:xfrm>
              <a:off x="4185335"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7" name="Round Diagonal Corner Rectangle 6"/>
            <p:cNvSpPr/>
            <p:nvPr/>
          </p:nvSpPr>
          <p:spPr bwMode="auto">
            <a:xfrm>
              <a:off x="4185334"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8" name="Round Diagonal Corner Rectangle 7"/>
            <p:cNvSpPr/>
            <p:nvPr/>
          </p:nvSpPr>
          <p:spPr bwMode="auto">
            <a:xfrm>
              <a:off x="4185335"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4" name="Straight Connector 13"/>
            <p:cNvCxnSpPr>
              <a:stCxn id="4" idx="1"/>
            </p:cNvCxnSpPr>
            <p:nvPr/>
          </p:nvCxnSpPr>
          <p:spPr>
            <a:xfrm>
              <a:off x="2674600"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2690425"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1814588"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37" name="Straight Connector 36"/>
            <p:cNvCxnSpPr/>
            <p:nvPr/>
          </p:nvCxnSpPr>
          <p:spPr>
            <a:xfrm>
              <a:off x="1993001"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93001"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1993001"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701212120"/>
      </p:ext>
    </p:extLst>
  </p:cSld>
  <p:clrMapOvr>
    <a:masterClrMapping/>
  </p:clrMapOvr>
  <p:transition xmlns:p14="http://schemas.microsoft.com/office/powerpoint/2010/mai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include_recipe</a:t>
            </a:r>
            <a:endParaRPr lang="en-US" dirty="0"/>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be inserted (in the same exact order) at the point where the </a:t>
            </a:r>
            <a:r>
              <a:rPr lang="en-US" b="1" dirty="0" err="1">
                <a:latin typeface="Courier New" charset="0"/>
                <a:ea typeface="Courier New" charset="0"/>
                <a:cs typeface="Courier New" charset="0"/>
              </a:rPr>
              <a:t>include_recipe</a:t>
            </a:r>
            <a:r>
              <a:rPr lang="en-US" dirty="0"/>
              <a:t> keyword is located. </a:t>
            </a:r>
          </a:p>
        </p:txBody>
      </p:sp>
      <p:sp>
        <p:nvSpPr>
          <p:cNvPr id="5" name="Content Placeholder 3"/>
          <p:cNvSpPr txBox="1">
            <a:spLocks/>
          </p:cNvSpPr>
          <p:nvPr/>
        </p:nvSpPr>
        <p:spPr>
          <a:xfrm>
            <a:off x="3669213" y="7332456"/>
            <a:ext cx="8917577" cy="554608"/>
          </a:xfrm>
          <a:prstGeom prst="rect">
            <a:avLst/>
          </a:prstGeom>
        </p:spPr>
        <p:txBody>
          <a:bodyPr>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a:solidFill>
                  <a:srgbClr val="00B0F0"/>
                </a:solidFill>
                <a:hlinkClick r:id="rId3"/>
              </a:rPr>
              <a:t>https://</a:t>
            </a:r>
            <a:r>
              <a:rPr lang="en-US" sz="2400" dirty="0" err="1">
                <a:solidFill>
                  <a:srgbClr val="00B0F0"/>
                </a:solidFill>
                <a:hlinkClick r:id="rId3"/>
              </a:rPr>
              <a:t>docs.chef.io</a:t>
            </a:r>
            <a:r>
              <a:rPr lang="en-US" sz="2400" dirty="0">
                <a:solidFill>
                  <a:srgbClr val="00B0F0"/>
                </a:solidFill>
                <a:hlinkClick r:id="rId3"/>
              </a:rPr>
              <a:t>/</a:t>
            </a:r>
            <a:r>
              <a:rPr lang="en-US" sz="2400" dirty="0" err="1">
                <a:solidFill>
                  <a:srgbClr val="00B0F0"/>
                </a:solidFill>
                <a:hlinkClick r:id="rId3"/>
              </a:rPr>
              <a:t>recipes.html#include-recipes</a:t>
            </a:r>
            <a:endParaRPr lang="en-US" sz="2400" dirty="0">
              <a:solidFill>
                <a:srgbClr val="00B0F0"/>
              </a:solidFill>
            </a:endParaRPr>
          </a:p>
        </p:txBody>
      </p:sp>
    </p:spTree>
    <p:extLst>
      <p:ext uri="{BB962C8B-B14F-4D97-AF65-F5344CB8AC3E}">
        <p14:creationId xmlns:p14="http://schemas.microsoft.com/office/powerpoint/2010/main" val="506135491"/>
      </p:ext>
    </p:extLst>
  </p:cSld>
  <p:clrMapOvr>
    <a:masterClrMapping/>
  </p:clrMapOvr>
  <p:transition xmlns:p14="http://schemas.microsoft.com/office/powerpoint/2010/mai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Recipe Organization</a:t>
            </a:r>
          </a:p>
        </p:txBody>
      </p:sp>
      <p:sp>
        <p:nvSpPr>
          <p:cNvPr id="3" name="Subtitle 2"/>
          <p:cNvSpPr>
            <a:spLocks noGrp="1"/>
          </p:cNvSpPr>
          <p:nvPr>
            <p:ph type="subTitle" idx="1"/>
          </p:nvPr>
        </p:nvSpPr>
        <p:spPr>
          <a:xfrm>
            <a:off x="1671638" y="3271838"/>
            <a:ext cx="6454722" cy="577491"/>
          </a:xfrm>
          <a:solidFill>
            <a:schemeClr val="bg1">
              <a:lumMod val="85000"/>
              <a:alpha val="50000"/>
            </a:schemeClr>
          </a:solidFill>
        </p:spPr>
        <p:txBody>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6" name="Round Diagonal Corner Rectangle 5"/>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install.rb</a:t>
            </a:r>
            <a:endParaRPr lang="en-US" sz="2400" dirty="0">
              <a:solidFill>
                <a:schemeClr val="bg1"/>
              </a:solidFill>
            </a:endParaRPr>
          </a:p>
        </p:txBody>
      </p:sp>
      <p:sp>
        <p:nvSpPr>
          <p:cNvPr id="7" name="Round Diagonal Corner Rectangle 6"/>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configuration.rb</a:t>
            </a:r>
            <a:endParaRPr lang="en-US" sz="2400" dirty="0">
              <a:solidFill>
                <a:schemeClr val="bg1"/>
              </a:solidFill>
            </a:endParaRPr>
          </a:p>
        </p:txBody>
      </p:sp>
      <p:sp>
        <p:nvSpPr>
          <p:cNvPr id="8" name="Round Diagonal Corner Rectangle 7"/>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service.rb</a:t>
            </a:r>
            <a:endParaRPr lang="en-US" dirty="0">
              <a:solidFill>
                <a:schemeClr val="bg1"/>
              </a:solidFill>
            </a:endParaRPr>
          </a:p>
        </p:txBody>
      </p:sp>
      <p:sp>
        <p:nvSpPr>
          <p:cNvPr id="10" name="Right Bracket 9"/>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a:stCxn id="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bwMode="white">
          <a:xfrm>
            <a:off x="1671637" y="4055806"/>
            <a:ext cx="6454723" cy="3524865"/>
          </a:xfrm>
          <a:prstGeom prst="rect">
            <a:avLst/>
          </a:prstGeom>
          <a:ln>
            <a:solidFill>
              <a:schemeClr val="tx2"/>
            </a:solidFill>
            <a:prstDash val="dash"/>
          </a:ln>
        </p:spPr>
        <p:txBody>
          <a:bodyPr vert="horz" wrap="square" lIns="91440" tIns="91440" rIns="91440" bIns="91440" rtlCol="0">
            <a:normAutofit/>
          </a:bodyPr>
          <a:lstStyle/>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'cookbook::install'</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'cookbook::configuration'</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'cookbook::service'</a:t>
            </a:r>
          </a:p>
          <a:p>
            <a:endParaRPr lang="en-US" sz="2000" b="1" dirty="0">
              <a:latin typeface="Courier New" charset="0"/>
              <a:ea typeface="Courier New" charset="0"/>
              <a:cs typeface="Courier New" charset="0"/>
            </a:endParaRPr>
          </a:p>
        </p:txBody>
      </p:sp>
      <p:sp>
        <p:nvSpPr>
          <p:cNvPr id="4" name="Round Diagonal Corner Rectangle 3"/>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default.rb</a:t>
            </a:r>
            <a:endParaRPr lang="en-US" sz="2400" dirty="0">
              <a:solidFill>
                <a:schemeClr val="bg1"/>
              </a:solidFill>
            </a:endParaRPr>
          </a:p>
        </p:txBody>
      </p:sp>
      <p:cxnSp>
        <p:nvCxnSpPr>
          <p:cNvPr id="37" name="Straight Connector 36"/>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9624887"/>
      </p:ext>
    </p:extLst>
  </p:cSld>
  <p:clrMapOvr>
    <a:masterClrMapping/>
  </p:clrMapOvr>
  <p:transition xmlns:p14="http://schemas.microsoft.com/office/powerpoint/2010/mai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a:t>This is why we </a:t>
            </a:r>
            <a:r>
              <a:rPr lang="en-US" b="1" dirty="0"/>
              <a:t>can</a:t>
            </a:r>
            <a:r>
              <a:rPr lang="en-US" dirty="0"/>
              <a:t> have nice things!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Refactor the installation into a separate recipe</a:t>
            </a:r>
          </a:p>
          <a:p>
            <a:pPr marL="342900" indent="-342900">
              <a:buFont typeface="Wingdings" charset="2"/>
              <a:buChar char="q"/>
            </a:pPr>
            <a:r>
              <a:rPr lang="en-US" dirty="0"/>
              <a:t>Converge the cookbook and execute the tests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You called?</a:t>
            </a:r>
          </a:p>
        </p:txBody>
      </p:sp>
    </p:spTree>
    <p:extLst>
      <p:ext uri="{BB962C8B-B14F-4D97-AF65-F5344CB8AC3E}">
        <p14:creationId xmlns:p14="http://schemas.microsoft.com/office/powerpoint/2010/main" val="196263039"/>
      </p:ext>
    </p:extLst>
  </p:cSld>
  <p:clrMapOvr>
    <a:masterClrMapping/>
  </p:clrMapOvr>
  <p:transition xmlns:p14="http://schemas.microsoft.com/office/powerpoint/2010/mai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Usage: chef generate recipe [path/to/cookbook] NAME [options]</a:t>
            </a:r>
          </a:p>
          <a:p>
            <a:r>
              <a:rPr lang="en-US" dirty="0"/>
              <a:t>    -C, --copyright COPYRIGHT        Name of the copyright </a:t>
            </a:r>
            <a:r>
              <a:rPr lang="en-US" dirty="0" err="1"/>
              <a:t>hol</a:t>
            </a:r>
            <a:r>
              <a:rPr lang="en-US" dirty="0"/>
              <a:t>...</a:t>
            </a:r>
          </a:p>
          <a:p>
            <a:r>
              <a:rPr lang="en-US" dirty="0"/>
              <a:t>    -m, --email EMAIL                Email address of the auth...</a:t>
            </a:r>
          </a:p>
          <a:p>
            <a:r>
              <a:rPr lang="en-US" dirty="0"/>
              <a:t>    -a, --generator-</a:t>
            </a:r>
            <a:r>
              <a:rPr lang="en-US" dirty="0" err="1"/>
              <a:t>arg</a:t>
            </a:r>
            <a:r>
              <a:rPr lang="en-US" dirty="0"/>
              <a:t> KEY=VALUE    Use to set arbitrary     ...</a:t>
            </a:r>
          </a:p>
          <a:p>
            <a:r>
              <a:rPr lang="en-US" dirty="0"/>
              <a:t>    -I, --license LICENSE            </a:t>
            </a:r>
            <a:r>
              <a:rPr lang="en-US" dirty="0" err="1"/>
              <a:t>all_rights</a:t>
            </a:r>
            <a:r>
              <a:rPr lang="en-US" dirty="0"/>
              <a:t>, apache2, </a:t>
            </a:r>
            <a:r>
              <a:rPr lang="en-US" dirty="0" err="1"/>
              <a:t>mit</a:t>
            </a:r>
            <a:r>
              <a:rPr lang="en-US" dirty="0"/>
              <a:t>,...</a:t>
            </a:r>
          </a:p>
          <a:p>
            <a:r>
              <a:rPr lang="en-US" dirty="0"/>
              <a:t>    -g GENERATOR_COOKBOOK_PATH,      Use GENERATOR_COOKBOOK_PA...</a:t>
            </a:r>
          </a:p>
          <a:p>
            <a:r>
              <a:rPr lang="en-US" dirty="0"/>
              <a:t>        --generator-cookbook</a:t>
            </a:r>
          </a:p>
        </p:txBody>
      </p:sp>
      <p:sp>
        <p:nvSpPr>
          <p:cNvPr id="3" name="Text Placeholder 2"/>
          <p:cNvSpPr>
            <a:spLocks noGrp="1"/>
          </p:cNvSpPr>
          <p:nvPr>
            <p:ph type="body" sz="quarter" idx="11"/>
          </p:nvPr>
        </p:nvSpPr>
        <p:spPr/>
        <p:txBody>
          <a:bodyPr/>
          <a:lstStyle/>
          <a:p>
            <a:r>
              <a:rPr lang="en-US" dirty="0"/>
              <a:t>&gt; chef generate recipe --help</a:t>
            </a:r>
          </a:p>
        </p:txBody>
      </p:sp>
      <p:sp>
        <p:nvSpPr>
          <p:cNvPr id="4" name="Content Placeholder 3"/>
          <p:cNvSpPr>
            <a:spLocks noGrp="1"/>
          </p:cNvSpPr>
          <p:nvPr>
            <p:ph sz="quarter" idx="12"/>
          </p:nvPr>
        </p:nvSpPr>
        <p:spPr>
          <a:xfrm>
            <a:off x="1127883" y="2337232"/>
            <a:ext cx="14420850" cy="557213"/>
          </a:xfrm>
        </p:spPr>
        <p:txBody>
          <a:bodyPr/>
          <a:lstStyle/>
          <a:p>
            <a:endParaRPr lang="en-US" dirty="0"/>
          </a:p>
        </p:txBody>
      </p:sp>
      <p:sp>
        <p:nvSpPr>
          <p:cNvPr id="5" name="Title 4"/>
          <p:cNvSpPr>
            <a:spLocks noGrp="1"/>
          </p:cNvSpPr>
          <p:nvPr>
            <p:ph type="title"/>
          </p:nvPr>
        </p:nvSpPr>
        <p:spPr/>
        <p:txBody>
          <a:bodyPr/>
          <a:lstStyle/>
          <a:p>
            <a:r>
              <a:rPr lang="en-US" dirty="0"/>
              <a:t>Ask Chef About Generating a Recipe</a:t>
            </a:r>
          </a:p>
        </p:txBody>
      </p:sp>
    </p:spTree>
    <p:extLst>
      <p:ext uri="{BB962C8B-B14F-4D97-AF65-F5344CB8AC3E}">
        <p14:creationId xmlns:p14="http://schemas.microsoft.com/office/powerpoint/2010/main" val="1622777326"/>
      </p:ext>
    </p:extLst>
  </p:cSld>
  <p:clrMapOvr>
    <a:masterClrMapping/>
  </p:clrMapOvr>
  <p:transition xmlns:p14="http://schemas.microsoft.com/office/powerpoint/2010/mai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a:t>
            </a:r>
            <a:r>
              <a:rPr lang="en-US" dirty="0" smtClean="0"/>
              <a:t>/Users/Administrator/chef-repo/cookbooks/</a:t>
            </a:r>
            <a:r>
              <a:rPr lang="en-US" dirty="0" err="1" smtClean="0"/>
              <a:t>myiis</a:t>
            </a:r>
            <a:r>
              <a:rPr lang="en-US" dirty="0" smtClean="0"/>
              <a:t>/spec</a:t>
            </a:r>
            <a:r>
              <a:rPr lang="en-US" dirty="0"/>
              <a:t>/unit/recipes] action create (up to date)</a:t>
            </a:r>
          </a:p>
          <a:p>
            <a:r>
              <a:rPr lang="en-US" dirty="0"/>
              <a:t>  * </a:t>
            </a:r>
            <a:r>
              <a:rPr lang="en-US" dirty="0" err="1"/>
              <a:t>cookbook_file</a:t>
            </a:r>
            <a:r>
              <a:rPr lang="en-US" dirty="0"/>
              <a:t>[/Users/Administrator/chef-repo/cookbooks/</a:t>
            </a:r>
            <a:r>
              <a:rPr lang="en-US" dirty="0" err="1"/>
              <a:t>myiis</a:t>
            </a:r>
            <a:r>
              <a:rPr lang="en-US" dirty="0"/>
              <a:t>/spec/</a:t>
            </a:r>
            <a:r>
              <a:rPr lang="en-US" dirty="0" err="1"/>
              <a:t>spec_helper.rb</a:t>
            </a:r>
            <a:r>
              <a:rPr lang="en-US" dirty="0"/>
              <a:t>] action </a:t>
            </a:r>
            <a:r>
              <a:rPr lang="en-US" dirty="0" err="1"/>
              <a:t>create_if_missing</a:t>
            </a:r>
            <a:r>
              <a:rPr lang="en-US" dirty="0"/>
              <a:t> (up to date)</a:t>
            </a:r>
          </a:p>
          <a:p>
            <a:r>
              <a:rPr lang="en-US" dirty="0"/>
              <a:t>  * template[/Users/Administrator/chef-repo/cookbooks/</a:t>
            </a:r>
            <a:r>
              <a:rPr lang="en-US" dirty="0" err="1"/>
              <a:t>myiis</a:t>
            </a:r>
            <a:r>
              <a:rPr lang="en-US" dirty="0"/>
              <a:t>/spec/unit/recipes/</a:t>
            </a:r>
            <a:r>
              <a:rPr lang="en-US" dirty="0" err="1"/>
              <a:t>install_spec.rb</a:t>
            </a:r>
            <a:r>
              <a:rPr lang="en-US" dirty="0"/>
              <a:t>] action </a:t>
            </a:r>
            <a:r>
              <a:rPr lang="en-US" dirty="0" err="1"/>
              <a:t>create_if_missing</a:t>
            </a:r>
            <a:endParaRPr lang="en-US" dirty="0"/>
          </a:p>
          <a:p>
            <a:r>
              <a:rPr lang="en-US" dirty="0"/>
              <a:t>    - create new file /Users/Administrator/chef-repo/cookbooks/</a:t>
            </a:r>
            <a:r>
              <a:rPr lang="en-US" dirty="0" err="1"/>
              <a:t>myiis</a:t>
            </a:r>
            <a:r>
              <a:rPr lang="en-US" dirty="0"/>
              <a:t>/spec/unit/recipes/</a:t>
            </a:r>
            <a:r>
              <a:rPr lang="en-US" dirty="0" err="1"/>
              <a:t>install_spec.rb</a:t>
            </a:r>
            <a:endParaRPr lang="en-US" dirty="0"/>
          </a:p>
          <a:p>
            <a:r>
              <a:rPr lang="en-US" dirty="0"/>
              <a:t>    - update content in file /Users/Administrator/chef-repo/cookbooks/</a:t>
            </a:r>
            <a:r>
              <a:rPr lang="en-US" dirty="0" err="1"/>
              <a:t>myiis</a:t>
            </a:r>
            <a:r>
              <a:rPr lang="en-US" dirty="0"/>
              <a:t>/spec/unit/recipes/</a:t>
            </a:r>
            <a:r>
              <a:rPr lang="en-US" dirty="0" err="1"/>
              <a:t>install_spec.rb</a:t>
            </a:r>
            <a:r>
              <a:rPr lang="en-US" dirty="0"/>
              <a:t> from none to 187413</a:t>
            </a:r>
          </a:p>
        </p:txBody>
      </p:sp>
      <p:sp>
        <p:nvSpPr>
          <p:cNvPr id="3" name="Text Placeholder 2"/>
          <p:cNvSpPr>
            <a:spLocks noGrp="1"/>
          </p:cNvSpPr>
          <p:nvPr>
            <p:ph type="body" sz="quarter" idx="11"/>
          </p:nvPr>
        </p:nvSpPr>
        <p:spPr/>
        <p:txBody>
          <a:bodyPr/>
          <a:lstStyle/>
          <a:p>
            <a:r>
              <a:rPr lang="en-US" dirty="0"/>
              <a:t>&gt; chef generate recipe install</a:t>
            </a:r>
          </a:p>
        </p:txBody>
      </p:sp>
      <p:sp>
        <p:nvSpPr>
          <p:cNvPr id="5" name="Title 4"/>
          <p:cNvSpPr>
            <a:spLocks noGrp="1"/>
          </p:cNvSpPr>
          <p:nvPr>
            <p:ph type="title"/>
          </p:nvPr>
        </p:nvSpPr>
        <p:spPr/>
        <p:txBody>
          <a:bodyPr/>
          <a:lstStyle/>
          <a:p>
            <a:r>
              <a:rPr lang="en-US" dirty="0"/>
              <a:t>Generate an Install Recipe</a:t>
            </a:r>
          </a:p>
        </p:txBody>
      </p:sp>
    </p:spTree>
    <p:extLst>
      <p:ext uri="{BB962C8B-B14F-4D97-AF65-F5344CB8AC3E}">
        <p14:creationId xmlns:p14="http://schemas.microsoft.com/office/powerpoint/2010/main" val="2819054730"/>
      </p:ext>
    </p:extLst>
  </p:cSld>
  <p:clrMapOvr>
    <a:masterClrMapping/>
  </p:clrMapOvr>
  <p:transition xmlns:p14="http://schemas.microsoft.com/office/powerpoint/2010/mai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a:t>
            </a:r>
            <a:r>
              <a:rPr lang="en-US" dirty="0" err="1" smtClean="0"/>
              <a:t>myiis</a:t>
            </a:r>
            <a:r>
              <a:rPr lang="en-US" dirty="0" smtClean="0"/>
              <a:t>/test/integration/</a:t>
            </a:r>
            <a:r>
              <a:rPr lang="en-US" dirty="0"/>
              <a:t>default/</a:t>
            </a:r>
            <a:r>
              <a:rPr lang="en-US" dirty="0" err="1"/>
              <a:t>install_test.rb</a:t>
            </a:r>
            <a:r>
              <a:rPr lang="en-US" dirty="0"/>
              <a:t> </a:t>
            </a:r>
          </a:p>
        </p:txBody>
      </p:sp>
      <p:sp>
        <p:nvSpPr>
          <p:cNvPr id="5" name="Title 4"/>
          <p:cNvSpPr>
            <a:spLocks noGrp="1"/>
          </p:cNvSpPr>
          <p:nvPr>
            <p:ph type="title"/>
          </p:nvPr>
        </p:nvSpPr>
        <p:spPr/>
        <p:txBody>
          <a:bodyPr/>
          <a:lstStyle/>
          <a:p>
            <a:r>
              <a:rPr lang="en-US" dirty="0"/>
              <a:t>Removing the Generated Test File</a:t>
            </a:r>
          </a:p>
        </p:txBody>
      </p:sp>
    </p:spTree>
    <p:extLst>
      <p:ext uri="{BB962C8B-B14F-4D97-AF65-F5344CB8AC3E}">
        <p14:creationId xmlns:p14="http://schemas.microsoft.com/office/powerpoint/2010/main" val="2667459557"/>
      </p:ext>
    </p:extLst>
  </p:cSld>
  <p:clrMapOvr>
    <a:masterClrMapping/>
  </p:clrMapOvr>
  <p:transition xmlns:p14="http://schemas.microsoft.com/office/powerpoint/2010/mai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Install Recipe</a:t>
            </a:r>
          </a:p>
        </p:txBody>
      </p:sp>
      <p:sp>
        <p:nvSpPr>
          <p:cNvPr id="3" name="Content Placeholder 2"/>
          <p:cNvSpPr>
            <a:spLocks noGrp="1"/>
          </p:cNvSpPr>
          <p:nvPr>
            <p:ph sz="quarter" idx="10"/>
          </p:nvPr>
        </p:nvSpPr>
        <p:spPr/>
        <p:txBody>
          <a:bodyPr>
            <a:normAutofit/>
          </a:bodyPr>
          <a:lstStyle/>
          <a:p>
            <a:r>
              <a:rPr lang="en-US" dirty="0"/>
              <a:t>#</a:t>
            </a:r>
          </a:p>
          <a:p>
            <a:r>
              <a:rPr lang="en-US" dirty="0"/>
              <a:t># Cookbook:</a:t>
            </a:r>
            <a:r>
              <a:rPr lang="en-US" dirty="0" smtClean="0"/>
              <a:t>:</a:t>
            </a:r>
            <a:r>
              <a:rPr lang="en-US" dirty="0" err="1" smtClean="0"/>
              <a:t>myiis</a:t>
            </a:r>
            <a:endParaRPr lang="en-US" dirty="0"/>
          </a:p>
          <a:p>
            <a:r>
              <a:rPr lang="en-US" dirty="0"/>
              <a:t># Recipe:: install</a:t>
            </a:r>
          </a:p>
          <a:p>
            <a:r>
              <a:rPr lang="en-US" dirty="0"/>
              <a:t>#</a:t>
            </a:r>
          </a:p>
          <a:p>
            <a:r>
              <a:rPr lang="en-US" dirty="0"/>
              <a:t># Copyright:: 2018, The Authors, All Rights Reserved.</a:t>
            </a:r>
          </a:p>
          <a:p>
            <a:r>
              <a:rPr lang="en-US" dirty="0" err="1"/>
              <a:t>powershell_script</a:t>
            </a:r>
            <a:r>
              <a:rPr lang="en-US" dirty="0"/>
              <a:t> 'Install IIS' do</a:t>
            </a:r>
          </a:p>
          <a:p>
            <a:r>
              <a:rPr lang="en-US" dirty="0"/>
              <a:t>  code 'Add-</a:t>
            </a:r>
            <a:r>
              <a:rPr lang="en-US" dirty="0" err="1"/>
              <a:t>WindowsFeature</a:t>
            </a:r>
            <a:r>
              <a:rPr lang="en-US" dirty="0"/>
              <a:t> Web-Server'</a:t>
            </a:r>
          </a:p>
          <a:p>
            <a:r>
              <a:rPr lang="en-US" dirty="0"/>
              <a:t>  action :run</a:t>
            </a:r>
          </a:p>
          <a:p>
            <a:r>
              <a:rPr lang="en-US" dirty="0" smtClean="0"/>
              <a:t>End</a:t>
            </a:r>
            <a:endParaRPr lang="en-US" dirty="0"/>
          </a:p>
          <a:p>
            <a:endParaRPr lang="en-US" sz="1100"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install.rb</a:t>
            </a:r>
            <a:endParaRPr lang="en-US" dirty="0"/>
          </a:p>
        </p:txBody>
      </p:sp>
      <p:sp>
        <p:nvSpPr>
          <p:cNvPr id="6" name="Text Placeholder 5"/>
          <p:cNvSpPr>
            <a:spLocks noGrp="1"/>
          </p:cNvSpPr>
          <p:nvPr>
            <p:ph type="body" sz="quarter" idx="13"/>
          </p:nvPr>
        </p:nvSpPr>
        <p:spPr>
          <a:xfrm>
            <a:off x="1114884" y="4685530"/>
            <a:ext cx="14404273" cy="2530902"/>
          </a:xfrm>
        </p:spPr>
        <p:txBody>
          <a:bodyPr/>
          <a:lstStyle/>
          <a:p>
            <a:endParaRPr lang="en-US" dirty="0"/>
          </a:p>
        </p:txBody>
      </p:sp>
    </p:spTree>
    <p:extLst>
      <p:ext uri="{BB962C8B-B14F-4D97-AF65-F5344CB8AC3E}">
        <p14:creationId xmlns:p14="http://schemas.microsoft.com/office/powerpoint/2010/main" val="2425974975"/>
      </p:ext>
    </p:extLst>
  </p:cSld>
  <p:clrMapOvr>
    <a:masterClrMapping/>
  </p:clrMapOvr>
  <p:transition xmlns:p14="http://schemas.microsoft.com/office/powerpoint/2010/mai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Remove the Resource from the Default Recipe</a:t>
            </a:r>
          </a:p>
        </p:txBody>
      </p:sp>
      <p:sp>
        <p:nvSpPr>
          <p:cNvPr id="3" name="Content Placeholder 2"/>
          <p:cNvSpPr>
            <a:spLocks noGrp="1"/>
          </p:cNvSpPr>
          <p:nvPr>
            <p:ph sz="quarter" idx="10"/>
          </p:nvPr>
        </p:nvSpPr>
        <p:spPr/>
        <p:txBody>
          <a:bodyPr>
            <a:normAutofit lnSpcReduction="10000"/>
          </a:bodyPr>
          <a:lstStyle/>
          <a:p>
            <a:r>
              <a:rPr lang="en-US" dirty="0" err="1"/>
              <a:t>powershell_script</a:t>
            </a:r>
            <a:r>
              <a:rPr lang="en-US" dirty="0"/>
              <a:t> 'Install IIS' do</a:t>
            </a:r>
          </a:p>
          <a:p>
            <a:r>
              <a:rPr lang="en-US" dirty="0"/>
              <a:t>  code 'Add-</a:t>
            </a:r>
            <a:r>
              <a:rPr lang="en-US" dirty="0" err="1"/>
              <a:t>WindowsFeature</a:t>
            </a:r>
            <a:r>
              <a:rPr lang="en-US" dirty="0"/>
              <a:t> Web-Server'</a:t>
            </a:r>
          </a:p>
          <a:p>
            <a:r>
              <a:rPr lang="en-US" dirty="0"/>
              <a:t>  action :run</a:t>
            </a:r>
          </a:p>
          <a:p>
            <a:r>
              <a:rPr lang="en-US" dirty="0"/>
              <a:t>end</a:t>
            </a:r>
          </a:p>
          <a:p>
            <a:endParaRPr lang="en-US" sz="1100" dirty="0"/>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5" name="Text Placeholder 4"/>
          <p:cNvSpPr>
            <a:spLocks noGrp="1"/>
          </p:cNvSpPr>
          <p:nvPr>
            <p:ph type="body" sz="quarter" idx="12"/>
          </p:nvPr>
        </p:nvSpPr>
        <p:spPr>
          <a:xfrm>
            <a:off x="1124446" y="2156865"/>
            <a:ext cx="14404273" cy="1995605"/>
          </a:xfrm>
        </p:spPr>
        <p:txBody>
          <a:bodyPr/>
          <a:lstStyle/>
          <a:p>
            <a:endParaRPr lang="en-US" dirty="0"/>
          </a:p>
        </p:txBody>
      </p:sp>
    </p:spTree>
    <p:extLst>
      <p:ext uri="{BB962C8B-B14F-4D97-AF65-F5344CB8AC3E}">
        <p14:creationId xmlns:p14="http://schemas.microsoft.com/office/powerpoint/2010/main" val="3337460157"/>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Recipe Organization</a:t>
            </a:r>
          </a:p>
        </p:txBody>
      </p:sp>
      <p:sp>
        <p:nvSpPr>
          <p:cNvPr id="3" name="Subtitle 2"/>
          <p:cNvSpPr>
            <a:spLocks noGrp="1"/>
          </p:cNvSpPr>
          <p:nvPr>
            <p:ph type="subTitle" idx="1"/>
          </p:nvPr>
        </p:nvSpPr>
        <p:spPr>
          <a:xfrm>
            <a:off x="1671638" y="3271838"/>
            <a:ext cx="6454722" cy="577491"/>
          </a:xfrm>
          <a:solidFill>
            <a:schemeClr val="bg1">
              <a:lumMod val="85000"/>
              <a:alpha val="50000"/>
            </a:schemeClr>
          </a:solidFill>
        </p:spPr>
        <p:txBody>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6" name="Round Diagonal Corner Rectangle 5"/>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install.rb</a:t>
            </a:r>
            <a:endParaRPr lang="en-US" sz="2400" dirty="0">
              <a:solidFill>
                <a:schemeClr val="bg1"/>
              </a:solidFill>
            </a:endParaRPr>
          </a:p>
        </p:txBody>
      </p:sp>
      <p:sp>
        <p:nvSpPr>
          <p:cNvPr id="7" name="Round Diagonal Corner Rectangle 6"/>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configuration.rb</a:t>
            </a:r>
            <a:endParaRPr lang="en-US" sz="2400" dirty="0">
              <a:solidFill>
                <a:schemeClr val="bg1"/>
              </a:solidFill>
            </a:endParaRPr>
          </a:p>
        </p:txBody>
      </p:sp>
      <p:sp>
        <p:nvSpPr>
          <p:cNvPr id="8" name="Round Diagonal Corner Rectangle 7"/>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service.rb</a:t>
            </a:r>
            <a:endParaRPr lang="en-US" dirty="0">
              <a:solidFill>
                <a:schemeClr val="bg1"/>
              </a:solidFill>
            </a:endParaRPr>
          </a:p>
        </p:txBody>
      </p:sp>
      <p:sp>
        <p:nvSpPr>
          <p:cNvPr id="10" name="Right Bracket 9"/>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a:stCxn id="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bwMode="white">
          <a:xfrm>
            <a:off x="1671637" y="4055806"/>
            <a:ext cx="6454723" cy="3524865"/>
          </a:xfrm>
          <a:prstGeom prst="rect">
            <a:avLst/>
          </a:prstGeom>
          <a:ln>
            <a:solidFill>
              <a:schemeClr val="tx2"/>
            </a:solidFill>
            <a:prstDash val="dash"/>
          </a:ln>
        </p:spPr>
        <p:txBody>
          <a:bodyPr vert="horz" wrap="square" lIns="91440" tIns="91440" rIns="91440" bIns="91440" rtlCol="0">
            <a:normAutofit/>
          </a:bodyPr>
          <a:lstStyle/>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'cookbook::install'</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'cookbook::configuration'</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'cookbook::service'</a:t>
            </a:r>
          </a:p>
          <a:p>
            <a:endParaRPr lang="en-US" sz="2000" b="1" dirty="0">
              <a:latin typeface="Courier New" charset="0"/>
              <a:ea typeface="Courier New" charset="0"/>
              <a:cs typeface="Courier New" charset="0"/>
            </a:endParaRPr>
          </a:p>
        </p:txBody>
      </p:sp>
      <p:sp>
        <p:nvSpPr>
          <p:cNvPr id="4" name="Round Diagonal Corner Rectangle 3"/>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default.rb</a:t>
            </a:r>
            <a:endParaRPr lang="en-US" sz="2400" dirty="0">
              <a:solidFill>
                <a:schemeClr val="bg1"/>
              </a:solidFill>
            </a:endParaRPr>
          </a:p>
        </p:txBody>
      </p:sp>
      <p:cxnSp>
        <p:nvCxnSpPr>
          <p:cNvPr id="37" name="Straight Connector 36"/>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8708560"/>
      </p:ext>
    </p:extLst>
  </p:cSld>
  <p:clrMapOvr>
    <a:masterClrMapping/>
  </p:clrMapOvr>
  <p:transition xmlns:p14="http://schemas.microsoft.com/office/powerpoint/2010/mai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870" dirty="0"/>
              <a:t>Include the Install Recipe</a:t>
            </a:r>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p>
          <a:p>
            <a:endParaRPr lang="en-US" sz="1100" dirty="0"/>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5"/>
          <p:cNvSpPr>
            <a:spLocks noGrp="1"/>
          </p:cNvSpPr>
          <p:nvPr>
            <p:ph type="body" sz="quarter" idx="13"/>
          </p:nvPr>
        </p:nvSpPr>
        <p:spPr>
          <a:xfrm>
            <a:off x="1135042" y="4058982"/>
            <a:ext cx="14404273" cy="587456"/>
          </a:xfrm>
        </p:spPr>
        <p:txBody>
          <a:bodyPr/>
          <a:lstStyle/>
          <a:p>
            <a:endParaRPr lang="en-US" dirty="0"/>
          </a:p>
        </p:txBody>
      </p:sp>
    </p:spTree>
    <p:extLst>
      <p:ext uri="{BB962C8B-B14F-4D97-AF65-F5344CB8AC3E}">
        <p14:creationId xmlns:p14="http://schemas.microsoft.com/office/powerpoint/2010/main" val="4279134381"/>
      </p:ext>
    </p:extLst>
  </p:cSld>
  <p:clrMapOvr>
    <a:masterClrMapping/>
  </p:clrMapOvr>
  <p:transition xmlns:p14="http://schemas.microsoft.com/office/powerpoint/2010/mai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a:t>This is why we </a:t>
            </a:r>
            <a:r>
              <a:rPr lang="en-US" b="1" dirty="0"/>
              <a:t>can</a:t>
            </a:r>
            <a:r>
              <a:rPr lang="en-US" dirty="0"/>
              <a:t> have nice things!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q"/>
            </a:pPr>
            <a:r>
              <a:rPr lang="en-US" dirty="0"/>
              <a:t>Converge the cookbook and execute the tests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I see what you did there.</a:t>
            </a:r>
          </a:p>
        </p:txBody>
      </p:sp>
    </p:spTree>
    <p:extLst>
      <p:ext uri="{BB962C8B-B14F-4D97-AF65-F5344CB8AC3E}">
        <p14:creationId xmlns:p14="http://schemas.microsoft.com/office/powerpoint/2010/main" val="565727500"/>
      </p:ext>
    </p:extLst>
  </p:cSld>
  <p:clrMapOvr>
    <a:masterClrMapping/>
  </p:clrMapOvr>
  <p:transition xmlns:p14="http://schemas.microsoft.com/office/powerpoint/2010/mai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1.19.2</a:t>
            </a:r>
            <a:r>
              <a:rPr lang="en-US" dirty="0"/>
              <a:t>)</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t>
            </a:r>
            <a:r>
              <a:rPr lang="en-US" dirty="0" smtClean="0"/>
              <a:t>[”</a:t>
            </a:r>
            <a:r>
              <a:rPr lang="en-US" dirty="0" err="1" smtClean="0"/>
              <a:t>myiis</a:t>
            </a:r>
            <a:r>
              <a:rPr lang="en-US" dirty="0" smtClean="0"/>
              <a:t>:</a:t>
            </a:r>
            <a:r>
              <a:rPr lang="en-US" dirty="0"/>
              <a:t>:default"] </a:t>
            </a:r>
          </a:p>
          <a:p>
            <a:r>
              <a:rPr lang="en-US" dirty="0"/>
              <a:t>       ...     </a:t>
            </a:r>
          </a:p>
          <a:p>
            <a:r>
              <a:rPr lang="en-US" dirty="0"/>
              <a:t>       Finished converging &lt;default</a:t>
            </a:r>
            <a:r>
              <a:rPr lang="en-US" dirty="0" smtClean="0"/>
              <a:t>-windows2012r2&gt; </a:t>
            </a:r>
            <a:r>
              <a:rPr lang="en-US" dirty="0"/>
              <a:t>(0m27.64s).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1077586645"/>
      </p:ext>
    </p:extLst>
  </p:cSld>
  <p:clrMapOvr>
    <a:masterClrMapping/>
  </p:clrMapOvr>
  <p:transition xmlns:p14="http://schemas.microsoft.com/office/powerpoint/2010/mai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`/Users/Administrator/</a:t>
            </a:r>
            <a:r>
              <a:rPr lang="en-US" sz="2400" dirty="0" err="1" smtClean="0">
                <a:solidFill>
                  <a:schemeClr val="accent5"/>
                </a:solidFill>
              </a:rPr>
              <a:t>myiis</a:t>
            </a:r>
            <a:r>
              <a:rPr lang="en-US" sz="2400" dirty="0" smtClean="0">
                <a:solidFill>
                  <a:schemeClr val="accent5"/>
                </a:solidFill>
              </a:rPr>
              <a:t>/test/smoke/default`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a:t>
            </a:r>
            <a:r>
              <a:rPr lang="en-US" sz="2400" dirty="0" smtClean="0"/>
              <a:t>32768</a:t>
            </a:r>
            <a:endParaRPr lang="en-US" sz="2400" dirty="0"/>
          </a:p>
          <a:p>
            <a:r>
              <a:rPr lang="en-US" sz="2400" dirty="0">
                <a:solidFill>
                  <a:schemeClr val="accent6"/>
                </a:solidFill>
              </a:rPr>
              <a:t>  </a:t>
            </a:r>
            <a:r>
              <a:rPr lang="en-US" sz="2400" dirty="0">
                <a:solidFill>
                  <a:schemeClr val="bg1"/>
                </a:solidFill>
              </a:rPr>
              <a:t> Port 80</a:t>
            </a:r>
          </a:p>
          <a:p>
            <a:r>
              <a:rPr lang="en-US" sz="2400" dirty="0">
                <a:solidFill>
                  <a:schemeClr val="bg1"/>
                </a:solidFill>
              </a:rPr>
              <a:t>    </a:t>
            </a:r>
            <a:r>
              <a:rPr lang="en-US" sz="2400" dirty="0">
                <a:solidFill>
                  <a:srgbClr val="01D75F"/>
                </a:solidFill>
              </a:rPr>
              <a:t> [PASS]  should be listening</a:t>
            </a:r>
          </a:p>
          <a:p>
            <a:r>
              <a:rPr lang="en-US" sz="2400" dirty="0">
                <a:solidFill>
                  <a:schemeClr val="bg1"/>
                </a:solidFill>
              </a:rPr>
              <a:t>  Command: `Invoke-</a:t>
            </a:r>
            <a:r>
              <a:rPr lang="en-US" sz="2400" dirty="0" err="1">
                <a:solidFill>
                  <a:schemeClr val="bg1"/>
                </a:solidFill>
              </a:rPr>
              <a:t>WebRequest</a:t>
            </a:r>
            <a:r>
              <a:rPr lang="en-US" sz="2400" dirty="0">
                <a:solidFill>
                  <a:schemeClr val="bg1"/>
                </a:solidFill>
              </a:rPr>
              <a:t> </a:t>
            </a:r>
            <a:r>
              <a:rPr lang="en-US" sz="2400" dirty="0" err="1">
                <a:solidFill>
                  <a:schemeClr val="bg1"/>
                </a:solidFill>
              </a:rPr>
              <a:t>localhost</a:t>
            </a:r>
            <a:r>
              <a:rPr lang="en-US" sz="2400" dirty="0">
                <a:solidFill>
                  <a:schemeClr val="bg1"/>
                </a:solidFill>
              </a:rPr>
              <a:t>`</a:t>
            </a:r>
          </a:p>
          <a:p>
            <a:r>
              <a:rPr lang="en-US" sz="2400" dirty="0">
                <a:solidFill>
                  <a:schemeClr val="bg1"/>
                </a:solidFill>
              </a:rPr>
              <a:t>     </a:t>
            </a:r>
            <a:r>
              <a:rPr lang="en-US" sz="2400" dirty="0">
                <a:solidFill>
                  <a:srgbClr val="01D75F"/>
                </a:solidFill>
              </a:rPr>
              <a:t>[PASS]  </a:t>
            </a:r>
            <a:r>
              <a:rPr lang="en-US" sz="2400" dirty="0" err="1">
                <a:solidFill>
                  <a:srgbClr val="01D75F"/>
                </a:solidFill>
              </a:rPr>
              <a:t>stdout</a:t>
            </a:r>
            <a:r>
              <a:rPr lang="en-US" sz="2400" dirty="0">
                <a:solidFill>
                  <a:srgbClr val="01D75F"/>
                </a:solidFill>
              </a:rPr>
              <a:t> should match /Hello, world/</a:t>
            </a:r>
          </a:p>
          <a:p>
            <a:r>
              <a:rPr lang="en-US" sz="2400" dirty="0" smtClean="0">
                <a:solidFill>
                  <a:schemeClr val="bg1"/>
                </a:solidFill>
              </a:rPr>
              <a:t>Test Summary</a:t>
            </a:r>
            <a:r>
              <a:rPr lang="en-US" sz="2400" dirty="0">
                <a:solidFill>
                  <a:schemeClr val="bg1"/>
                </a:solidFill>
              </a:rPr>
              <a:t>: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1104" y="7339230"/>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805778216"/>
      </p:ext>
    </p:extLst>
  </p:cSld>
  <p:clrMapOvr>
    <a:masterClrMapping/>
  </p:clrMapOvr>
  <p:transition xmlns:p14="http://schemas.microsoft.com/office/powerpoint/2010/mai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Configuration</a:t>
            </a:r>
          </a:p>
        </p:txBody>
      </p:sp>
      <p:sp>
        <p:nvSpPr>
          <p:cNvPr id="3" name="Subtitle 2"/>
          <p:cNvSpPr>
            <a:spLocks noGrp="1"/>
          </p:cNvSpPr>
          <p:nvPr>
            <p:ph type="subTitle" idx="1"/>
          </p:nvPr>
        </p:nvSpPr>
        <p:spPr>
          <a:xfrm>
            <a:off x="1671638" y="3260725"/>
            <a:ext cx="12319000" cy="4150099"/>
          </a:xfrm>
        </p:spPr>
        <p:txBody>
          <a:bodyPr/>
          <a:lstStyle/>
          <a:p>
            <a:r>
              <a:rPr lang="en-US" dirty="0"/>
              <a:t>Create a configuration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file named C:\</a:t>
            </a:r>
            <a:r>
              <a:rPr lang="en-US" b="1" dirty="0" err="1">
                <a:solidFill>
                  <a:schemeClr val="tx1"/>
                </a:solidFill>
                <a:latin typeface="Courier New" charset="0"/>
                <a:ea typeface="Courier New" charset="0"/>
                <a:cs typeface="Courier New" charset="0"/>
              </a:rPr>
              <a:t>inetpub</a:t>
            </a:r>
            <a:r>
              <a:rPr lang="en-US" b="1" dirty="0">
                <a:solidFill>
                  <a:schemeClr val="tx1"/>
                </a:solidFill>
                <a:latin typeface="Courier New" charset="0"/>
                <a:ea typeface="Courier New" charset="0"/>
                <a:cs typeface="Courier New" charset="0"/>
              </a:rPr>
              <a:t>\</a:t>
            </a:r>
            <a:r>
              <a:rPr lang="en-US" b="1" dirty="0" err="1">
                <a:solidFill>
                  <a:schemeClr val="tx1"/>
                </a:solidFill>
                <a:latin typeface="Courier New" charset="0"/>
                <a:ea typeface="Courier New" charset="0"/>
                <a:cs typeface="Courier New" charset="0"/>
              </a:rPr>
              <a:t>wwwroot</a:t>
            </a:r>
            <a:r>
              <a:rPr lang="en-US" b="1" dirty="0">
                <a:solidFill>
                  <a:schemeClr val="tx1"/>
                </a:solidFill>
                <a:latin typeface="Courier New" charset="0"/>
                <a:ea typeface="Courier New" charset="0"/>
                <a:cs typeface="Courier New" charset="0"/>
              </a:rPr>
              <a:t>\</a:t>
            </a:r>
            <a:r>
              <a:rPr lang="en-US" b="1" dirty="0" err="1">
                <a:solidFill>
                  <a:schemeClr val="tx1"/>
                </a:solidFill>
                <a:latin typeface="Courier New" charset="0"/>
                <a:ea typeface="Courier New" charset="0"/>
                <a:cs typeface="Courier New" charset="0"/>
              </a:rPr>
              <a:t>Default.htm</a:t>
            </a:r>
            <a:r>
              <a:rPr lang="en-US" b="1" dirty="0">
                <a:solidFill>
                  <a:schemeClr val="tx1"/>
                </a:solidFill>
                <a:latin typeface="Courier New" charset="0"/>
                <a:ea typeface="Courier New" charset="0"/>
                <a:cs typeface="Courier New" charset="0"/>
              </a:rPr>
              <a:t>' contains the content '&lt;h1&gt;Welcome Home!&lt;/h1&gt;'</a:t>
            </a:r>
          </a:p>
          <a:p>
            <a:endParaRPr lang="en-US" dirty="0"/>
          </a:p>
          <a:p>
            <a:r>
              <a:rPr lang="en-US" dirty="0"/>
              <a:t>Delete the automatically generated </a:t>
            </a:r>
            <a:r>
              <a:rPr lang="en-US" dirty="0" err="1"/>
              <a:t>InSpec</a:t>
            </a:r>
            <a:r>
              <a:rPr lang="en-US" dirty="0"/>
              <a:t> test</a:t>
            </a:r>
          </a:p>
          <a:p>
            <a:r>
              <a:rPr lang="en-US" dirty="0"/>
              <a:t>Within the default recipe replace the file resource with an include recipe</a:t>
            </a:r>
          </a:p>
          <a:p>
            <a:r>
              <a:rPr lang="en-US" dirty="0"/>
              <a:t>Converge and verify the test instance to ensure there are no failures</a:t>
            </a:r>
          </a:p>
        </p:txBody>
      </p:sp>
    </p:spTree>
    <p:extLst>
      <p:ext uri="{BB962C8B-B14F-4D97-AF65-F5344CB8AC3E}">
        <p14:creationId xmlns:p14="http://schemas.microsoft.com/office/powerpoint/2010/main" val="3831676574"/>
      </p:ext>
    </p:extLst>
  </p:cSld>
  <p:clrMapOvr>
    <a:masterClrMapping/>
  </p:clrMapOvr>
  <p:transition xmlns:p14="http://schemas.microsoft.com/office/powerpoint/2010/mai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a:t>
            </a:r>
            <a:r>
              <a:rPr lang="en-US" dirty="0" smtClean="0"/>
              <a:t>[</a:t>
            </a:r>
            <a:r>
              <a:rPr lang="en-US" dirty="0"/>
              <a:t>/Users/Administrator/chef-repo/cookbooks/</a:t>
            </a:r>
            <a:r>
              <a:rPr lang="en-US" dirty="0" err="1"/>
              <a:t>myiis</a:t>
            </a:r>
            <a:r>
              <a:rPr lang="en-US" dirty="0"/>
              <a:t>/test/spec/unit/recipes] action create (up to date)</a:t>
            </a:r>
          </a:p>
          <a:p>
            <a:r>
              <a:rPr lang="en-US" dirty="0"/>
              <a:t>  * </a:t>
            </a:r>
            <a:r>
              <a:rPr lang="en-US" dirty="0" err="1"/>
              <a:t>cookbook_file</a:t>
            </a:r>
            <a:r>
              <a:rPr lang="en-US" dirty="0"/>
              <a:t>[/Users/Administrator/chef-repo/cookbooks/</a:t>
            </a:r>
            <a:r>
              <a:rPr lang="en-US" dirty="0" err="1"/>
              <a:t>myiis</a:t>
            </a:r>
            <a:r>
              <a:rPr lang="en-US" dirty="0"/>
              <a:t>/test/</a:t>
            </a:r>
            <a:r>
              <a:rPr lang="en-US" dirty="0" smtClean="0"/>
              <a:t>spec/</a:t>
            </a:r>
            <a:r>
              <a:rPr lang="en-US" dirty="0" err="1"/>
              <a:t>spec_helper.rb</a:t>
            </a:r>
            <a:r>
              <a:rPr lang="en-US" dirty="0"/>
              <a:t>] action </a:t>
            </a:r>
            <a:r>
              <a:rPr lang="en-US" dirty="0" err="1"/>
              <a:t>create_if_missing</a:t>
            </a:r>
            <a:r>
              <a:rPr lang="en-US" dirty="0"/>
              <a:t> (up to date)</a:t>
            </a:r>
          </a:p>
          <a:p>
            <a:r>
              <a:rPr lang="en-US" dirty="0"/>
              <a:t>  * template[/Users/Administrator/chef-repo/cookbooks/</a:t>
            </a:r>
            <a:r>
              <a:rPr lang="en-US" dirty="0" err="1"/>
              <a:t>myiis</a:t>
            </a:r>
            <a:r>
              <a:rPr lang="en-US" dirty="0"/>
              <a:t>/test/</a:t>
            </a:r>
            <a:r>
              <a:rPr lang="en-US" dirty="0" smtClean="0"/>
              <a:t>spec/</a:t>
            </a:r>
            <a:r>
              <a:rPr lang="en-US" dirty="0"/>
              <a:t>unit/recipes/</a:t>
            </a:r>
            <a:r>
              <a:rPr lang="en-US" dirty="0" err="1"/>
              <a:t>configuration_spec.rb</a:t>
            </a:r>
            <a:r>
              <a:rPr lang="en-US" dirty="0"/>
              <a:t>] action </a:t>
            </a:r>
            <a:r>
              <a:rPr lang="en-US" dirty="0" err="1"/>
              <a:t>create_if_missing</a:t>
            </a:r>
            <a:endParaRPr lang="en-US" dirty="0"/>
          </a:p>
          <a:p>
            <a:r>
              <a:rPr lang="en-US" dirty="0"/>
              <a:t>    - create new file /Users/Administrator/chef-repo/cookbooks/</a:t>
            </a:r>
            <a:r>
              <a:rPr lang="en-US" dirty="0" err="1"/>
              <a:t>myiis</a:t>
            </a:r>
            <a:r>
              <a:rPr lang="en-US" dirty="0"/>
              <a:t>/test/</a:t>
            </a:r>
            <a:r>
              <a:rPr lang="en-US" dirty="0" smtClean="0"/>
              <a:t>spec/</a:t>
            </a:r>
            <a:r>
              <a:rPr lang="en-US" dirty="0"/>
              <a:t>unit/recipes/</a:t>
            </a:r>
            <a:r>
              <a:rPr lang="en-US" dirty="0" err="1"/>
              <a:t>configuration_spec.rb</a:t>
            </a:r>
            <a:endParaRPr lang="en-US" dirty="0"/>
          </a:p>
          <a:p>
            <a:r>
              <a:rPr lang="en-US" dirty="0"/>
              <a:t>    - update content in file /Users/Administrator/chef-repo/cookbooks/</a:t>
            </a:r>
            <a:r>
              <a:rPr lang="en-US" dirty="0" err="1"/>
              <a:t>myiis</a:t>
            </a:r>
            <a:r>
              <a:rPr lang="en-US" dirty="0"/>
              <a:t>/test/spec/unit/recipes/</a:t>
            </a:r>
            <a:r>
              <a:rPr lang="en-US" dirty="0" err="1"/>
              <a:t>configuration_spec.rb</a:t>
            </a:r>
            <a:r>
              <a:rPr lang="en-US" dirty="0"/>
              <a:t> from none</a:t>
            </a:r>
          </a:p>
        </p:txBody>
      </p:sp>
      <p:sp>
        <p:nvSpPr>
          <p:cNvPr id="3" name="Text Placeholder 2"/>
          <p:cNvSpPr>
            <a:spLocks noGrp="1"/>
          </p:cNvSpPr>
          <p:nvPr>
            <p:ph type="body" sz="quarter" idx="11"/>
          </p:nvPr>
        </p:nvSpPr>
        <p:spPr/>
        <p:txBody>
          <a:bodyPr/>
          <a:lstStyle/>
          <a:p>
            <a:r>
              <a:rPr lang="en-US" dirty="0"/>
              <a:t>&gt; chef generate recipe configuration</a:t>
            </a:r>
          </a:p>
        </p:txBody>
      </p:sp>
      <p:sp>
        <p:nvSpPr>
          <p:cNvPr id="5" name="Title 4"/>
          <p:cNvSpPr>
            <a:spLocks noGrp="1"/>
          </p:cNvSpPr>
          <p:nvPr>
            <p:ph type="title"/>
          </p:nvPr>
        </p:nvSpPr>
        <p:spPr/>
        <p:txBody>
          <a:bodyPr/>
          <a:lstStyle/>
          <a:p>
            <a:r>
              <a:rPr lang="en-US" dirty="0"/>
              <a:t>Generate a Service Recipe</a:t>
            </a:r>
          </a:p>
        </p:txBody>
      </p:sp>
    </p:spTree>
    <p:extLst>
      <p:ext uri="{BB962C8B-B14F-4D97-AF65-F5344CB8AC3E}">
        <p14:creationId xmlns:p14="http://schemas.microsoft.com/office/powerpoint/2010/main" val="515434046"/>
      </p:ext>
    </p:extLst>
  </p:cSld>
  <p:clrMapOvr>
    <a:masterClrMapping/>
  </p:clrMapOvr>
  <p:transition xmlns:p14="http://schemas.microsoft.com/office/powerpoint/2010/mai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test</a:t>
            </a:r>
            <a:r>
              <a:rPr lang="en-US" dirty="0" smtClean="0"/>
              <a:t>/integration/</a:t>
            </a:r>
            <a:r>
              <a:rPr lang="en-US" dirty="0"/>
              <a:t>default/</a:t>
            </a:r>
            <a:r>
              <a:rPr lang="en-US" dirty="0" err="1"/>
              <a:t>configuration_test.rb</a:t>
            </a:r>
            <a:endParaRPr lang="en-US" dirty="0"/>
          </a:p>
        </p:txBody>
      </p:sp>
      <p:sp>
        <p:nvSpPr>
          <p:cNvPr id="5" name="Title 4"/>
          <p:cNvSpPr>
            <a:spLocks noGrp="1"/>
          </p:cNvSpPr>
          <p:nvPr>
            <p:ph type="title"/>
          </p:nvPr>
        </p:nvSpPr>
        <p:spPr/>
        <p:txBody>
          <a:bodyPr/>
          <a:lstStyle/>
          <a:p>
            <a:r>
              <a:rPr lang="en-US" dirty="0"/>
              <a:t>Remove the Generated Test File</a:t>
            </a:r>
          </a:p>
        </p:txBody>
      </p:sp>
    </p:spTree>
    <p:extLst>
      <p:ext uri="{BB962C8B-B14F-4D97-AF65-F5344CB8AC3E}">
        <p14:creationId xmlns:p14="http://schemas.microsoft.com/office/powerpoint/2010/main" val="703613966"/>
      </p:ext>
    </p:extLst>
  </p:cSld>
  <p:clrMapOvr>
    <a:masterClrMapping/>
  </p:clrMapOvr>
  <p:transition xmlns:p14="http://schemas.microsoft.com/office/powerpoint/2010/mai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Configuration Recipe</a:t>
            </a:r>
          </a:p>
        </p:txBody>
      </p:sp>
      <p:sp>
        <p:nvSpPr>
          <p:cNvPr id="3" name="Content Placeholder 2"/>
          <p:cNvSpPr>
            <a:spLocks noGrp="1"/>
          </p:cNvSpPr>
          <p:nvPr>
            <p:ph sz="quarter" idx="10"/>
          </p:nvPr>
        </p:nvSpPr>
        <p:spPr/>
        <p:txBody>
          <a:bodyPr/>
          <a:lstStyle/>
          <a:p>
            <a:r>
              <a:rPr lang="en-US" dirty="0"/>
              <a:t>#</a:t>
            </a:r>
          </a:p>
          <a:p>
            <a:r>
              <a:rPr lang="en-US" dirty="0"/>
              <a:t># Cookbook:: </a:t>
            </a:r>
            <a:r>
              <a:rPr lang="en-US" dirty="0" err="1" smtClean="0"/>
              <a:t>myiis</a:t>
            </a:r>
            <a:endParaRPr lang="en-US" dirty="0"/>
          </a:p>
          <a:p>
            <a:r>
              <a:rPr lang="en-US" dirty="0"/>
              <a:t># Recipe:: configuration</a:t>
            </a:r>
          </a:p>
          <a:p>
            <a:r>
              <a:rPr lang="en-US" dirty="0"/>
              <a:t>#</a:t>
            </a:r>
          </a:p>
          <a:p>
            <a:r>
              <a:rPr lang="en-US" dirty="0"/>
              <a:t># Copyright:: 2018, The Authors, All Rights Reserved.</a:t>
            </a:r>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configuration.rb</a:t>
            </a:r>
            <a:endParaRPr lang="en-US" dirty="0"/>
          </a:p>
        </p:txBody>
      </p:sp>
      <p:sp>
        <p:nvSpPr>
          <p:cNvPr id="9" name="Text Placeholder 8"/>
          <p:cNvSpPr>
            <a:spLocks noGrp="1"/>
          </p:cNvSpPr>
          <p:nvPr>
            <p:ph type="body" sz="quarter" idx="13"/>
          </p:nvPr>
        </p:nvSpPr>
        <p:spPr>
          <a:xfrm>
            <a:off x="1135042" y="4781862"/>
            <a:ext cx="14404273" cy="2152359"/>
          </a:xfrm>
        </p:spPr>
        <p:txBody>
          <a:bodyPr/>
          <a:lstStyle/>
          <a:p>
            <a:endParaRPr lang="en-US" dirty="0"/>
          </a:p>
        </p:txBody>
      </p:sp>
    </p:spTree>
    <p:extLst>
      <p:ext uri="{BB962C8B-B14F-4D97-AF65-F5344CB8AC3E}">
        <p14:creationId xmlns:p14="http://schemas.microsoft.com/office/powerpoint/2010/main" val="1836695015"/>
      </p:ext>
    </p:extLst>
  </p:cSld>
  <p:clrMapOvr>
    <a:masterClrMapping/>
  </p:clrMapOvr>
  <p:transition xmlns:p14="http://schemas.microsoft.com/office/powerpoint/2010/mai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Remove </a:t>
            </a:r>
            <a:r>
              <a:rPr lang="en-US" sz="6000" dirty="0" smtClean="0"/>
              <a:t>the Default Recipe Resource</a:t>
            </a:r>
            <a:endParaRPr lang="en-US" sz="5870" dirty="0"/>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p>
          <a:p>
            <a:endParaRPr lang="en-US" sz="1100" dirty="0"/>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7" name="Text Placeholder 5"/>
          <p:cNvSpPr>
            <a:spLocks noGrp="1"/>
          </p:cNvSpPr>
          <p:nvPr>
            <p:ph type="body" sz="quarter" idx="12"/>
          </p:nvPr>
        </p:nvSpPr>
        <p:spPr>
          <a:xfrm>
            <a:off x="1124446" y="4555474"/>
            <a:ext cx="14404273" cy="1794176"/>
          </a:xfrm>
        </p:spPr>
        <p:txBody>
          <a:bodyPr/>
          <a:lstStyle/>
          <a:p>
            <a:endParaRPr lang="en-US" dirty="0"/>
          </a:p>
        </p:txBody>
      </p:sp>
    </p:spTree>
    <p:extLst>
      <p:ext uri="{BB962C8B-B14F-4D97-AF65-F5344CB8AC3E}">
        <p14:creationId xmlns:p14="http://schemas.microsoft.com/office/powerpoint/2010/main" val="878743272"/>
      </p:ext>
    </p:extLst>
  </p:cSld>
  <p:clrMapOvr>
    <a:masterClrMapping/>
  </p:clrMapOvr>
  <p:transition xmlns:p14="http://schemas.microsoft.com/office/powerpoint/2010/mai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Replace the Resource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p>
          <a:p>
            <a:endParaRPr lang="en-US" sz="1100" dirty="0"/>
          </a:p>
          <a:p>
            <a:r>
              <a:rPr lang="en-US" dirty="0" err="1"/>
              <a:t>include_recipe</a:t>
            </a:r>
            <a:r>
              <a:rPr lang="en-US" dirty="0"/>
              <a:t> ’</a:t>
            </a:r>
            <a:r>
              <a:rPr lang="en-US" dirty="0" err="1"/>
              <a:t>myiis</a:t>
            </a:r>
            <a:r>
              <a:rPr lang="en-US" dirty="0"/>
              <a:t>:</a:t>
            </a:r>
            <a:r>
              <a:rPr lang="en-US" dirty="0" smtClean="0"/>
              <a:t>:configuration’</a:t>
            </a:r>
            <a:endParaRPr lang="en-US" dirty="0"/>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490024"/>
            <a:ext cx="14404273" cy="626533"/>
          </a:xfrm>
        </p:spPr>
        <p:txBody>
          <a:bodyPr/>
          <a:lstStyle/>
          <a:p>
            <a:endParaRPr lang="en-US"/>
          </a:p>
        </p:txBody>
      </p:sp>
    </p:spTree>
    <p:extLst>
      <p:ext uri="{BB962C8B-B14F-4D97-AF65-F5344CB8AC3E}">
        <p14:creationId xmlns:p14="http://schemas.microsoft.com/office/powerpoint/2010/main" val="1259305122"/>
      </p:ext>
    </p:extLst>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a:t>This is why we </a:t>
            </a:r>
            <a:r>
              <a:rPr lang="en-US" b="1" dirty="0"/>
              <a:t>can</a:t>
            </a:r>
            <a:r>
              <a:rPr lang="en-US" dirty="0"/>
              <a:t> have nice things!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Refactor the installation into a separate recipe</a:t>
            </a:r>
          </a:p>
          <a:p>
            <a:pPr marL="342900" indent="-342900">
              <a:buFont typeface="Wingdings" charset="2"/>
              <a:buChar char="q"/>
            </a:pPr>
            <a:r>
              <a:rPr lang="en-US" dirty="0"/>
              <a:t>Converge the cookbook and execute the tests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You called?</a:t>
            </a:r>
          </a:p>
        </p:txBody>
      </p:sp>
    </p:spTree>
    <p:extLst>
      <p:ext uri="{BB962C8B-B14F-4D97-AF65-F5344CB8AC3E}">
        <p14:creationId xmlns:p14="http://schemas.microsoft.com/office/powerpoint/2010/main" val="876077542"/>
      </p:ext>
    </p:extLst>
  </p:cSld>
  <p:clrMapOvr>
    <a:masterClrMapping/>
  </p:clrMapOvr>
  <p:transition xmlns:p14="http://schemas.microsoft.com/office/powerpoint/2010/mai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1.19.2</a:t>
            </a:r>
            <a:r>
              <a:rPr lang="en-US" dirty="0"/>
              <a:t>)</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t>
            </a:r>
            <a:r>
              <a:rPr lang="en-US" dirty="0" smtClean="0"/>
              <a:t>[”</a:t>
            </a:r>
            <a:r>
              <a:rPr lang="en-US" dirty="0" err="1" smtClean="0"/>
              <a:t>myiis</a:t>
            </a:r>
            <a:r>
              <a:rPr lang="en-US" dirty="0" smtClean="0"/>
              <a:t>:</a:t>
            </a:r>
            <a:r>
              <a:rPr lang="en-US" dirty="0"/>
              <a:t>:default"] </a:t>
            </a:r>
          </a:p>
          <a:p>
            <a:r>
              <a:rPr lang="en-US" dirty="0"/>
              <a:t>       ...     </a:t>
            </a:r>
          </a:p>
          <a:p>
            <a:r>
              <a:rPr lang="en-US" dirty="0"/>
              <a:t>       Finished converging &lt;default</a:t>
            </a:r>
            <a:r>
              <a:rPr lang="en-US" dirty="0" smtClean="0"/>
              <a:t>-windows-2012r2&gt; </a:t>
            </a:r>
            <a:r>
              <a:rPr lang="en-US" dirty="0"/>
              <a:t>(0m27.64s).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2025928134"/>
      </p:ext>
    </p:extLst>
  </p:cSld>
  <p:clrMapOvr>
    <a:masterClrMapping/>
  </p:clrMapOvr>
  <p:transition xmlns:p14="http://schemas.microsoft.com/office/powerpoint/2010/mai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`/Users/Administrator/</a:t>
            </a:r>
            <a:r>
              <a:rPr lang="en-US" sz="2400" dirty="0" err="1" smtClean="0">
                <a:solidFill>
                  <a:schemeClr val="accent5"/>
                </a:solidFill>
              </a:rPr>
              <a:t>myiis</a:t>
            </a:r>
            <a:r>
              <a:rPr lang="en-US" sz="2400" dirty="0" smtClean="0">
                <a:solidFill>
                  <a:schemeClr val="accent5"/>
                </a:solidFill>
              </a:rPr>
              <a:t>/test/smoke/default`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a:t>
            </a:r>
            <a:r>
              <a:rPr lang="en-US" sz="2400" dirty="0" smtClean="0"/>
              <a:t>32768</a:t>
            </a:r>
            <a:endParaRPr lang="en-US" sz="2400" dirty="0"/>
          </a:p>
          <a:p>
            <a:r>
              <a:rPr lang="en-US" sz="2400" dirty="0">
                <a:solidFill>
                  <a:schemeClr val="accent6"/>
                </a:solidFill>
              </a:rPr>
              <a:t>  </a:t>
            </a:r>
            <a:r>
              <a:rPr lang="en-US" sz="2400" dirty="0">
                <a:solidFill>
                  <a:schemeClr val="bg1"/>
                </a:solidFill>
              </a:rPr>
              <a:t> Port 80</a:t>
            </a:r>
          </a:p>
          <a:p>
            <a:r>
              <a:rPr lang="en-US" sz="2400" dirty="0">
                <a:solidFill>
                  <a:schemeClr val="bg1"/>
                </a:solidFill>
              </a:rPr>
              <a:t>    </a:t>
            </a:r>
            <a:r>
              <a:rPr lang="en-US" sz="2400" dirty="0">
                <a:solidFill>
                  <a:srgbClr val="01D75F"/>
                </a:solidFill>
              </a:rPr>
              <a:t> [PASS]  should be listening</a:t>
            </a:r>
          </a:p>
          <a:p>
            <a:r>
              <a:rPr lang="en-US" sz="2400" dirty="0">
                <a:solidFill>
                  <a:schemeClr val="bg1"/>
                </a:solidFill>
              </a:rPr>
              <a:t>  Command: `Invoke-</a:t>
            </a:r>
            <a:r>
              <a:rPr lang="en-US" sz="2400" dirty="0" err="1">
                <a:solidFill>
                  <a:schemeClr val="bg1"/>
                </a:solidFill>
              </a:rPr>
              <a:t>WebRequest</a:t>
            </a:r>
            <a:r>
              <a:rPr lang="en-US" sz="2400" dirty="0">
                <a:solidFill>
                  <a:schemeClr val="bg1"/>
                </a:solidFill>
              </a:rPr>
              <a:t> </a:t>
            </a:r>
            <a:r>
              <a:rPr lang="en-US" sz="2400" dirty="0" err="1">
                <a:solidFill>
                  <a:schemeClr val="bg1"/>
                </a:solidFill>
              </a:rPr>
              <a:t>localhost</a:t>
            </a:r>
            <a:r>
              <a:rPr lang="en-US" sz="2400" dirty="0">
                <a:solidFill>
                  <a:schemeClr val="bg1"/>
                </a:solidFill>
              </a:rPr>
              <a:t>`</a:t>
            </a:r>
          </a:p>
          <a:p>
            <a:r>
              <a:rPr lang="en-US" sz="2400" dirty="0">
                <a:solidFill>
                  <a:schemeClr val="bg1"/>
                </a:solidFill>
              </a:rPr>
              <a:t>     </a:t>
            </a:r>
            <a:r>
              <a:rPr lang="en-US" sz="2400" dirty="0">
                <a:solidFill>
                  <a:srgbClr val="01D75F"/>
                </a:solidFill>
              </a:rPr>
              <a:t>[PASS]  </a:t>
            </a:r>
            <a:r>
              <a:rPr lang="en-US" sz="2400" dirty="0" err="1">
                <a:solidFill>
                  <a:srgbClr val="01D75F"/>
                </a:solidFill>
              </a:rPr>
              <a:t>stdout</a:t>
            </a:r>
            <a:r>
              <a:rPr lang="en-US" sz="2400" dirty="0">
                <a:solidFill>
                  <a:srgbClr val="01D75F"/>
                </a:solidFill>
              </a:rPr>
              <a:t> should match /Hello, world/</a:t>
            </a:r>
          </a:p>
          <a:p>
            <a:r>
              <a:rPr lang="en-US" sz="2400" dirty="0" smtClean="0">
                <a:solidFill>
                  <a:schemeClr val="bg1"/>
                </a:solidFill>
              </a:rPr>
              <a:t>Test Summary</a:t>
            </a:r>
            <a:r>
              <a:rPr lang="en-US" sz="2400" dirty="0">
                <a:solidFill>
                  <a:schemeClr val="bg1"/>
                </a:solidFill>
              </a:rPr>
              <a:t>: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1104" y="7339230"/>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3126512788"/>
      </p:ext>
    </p:extLst>
  </p:cSld>
  <p:clrMapOvr>
    <a:masterClrMapping/>
  </p:clrMapOvr>
  <p:transition xmlns:p14="http://schemas.microsoft.com/office/powerpoint/2010/mai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Service</a:t>
            </a:r>
          </a:p>
        </p:txBody>
      </p:sp>
      <p:sp>
        <p:nvSpPr>
          <p:cNvPr id="3" name="Subtitle 2"/>
          <p:cNvSpPr>
            <a:spLocks noGrp="1"/>
          </p:cNvSpPr>
          <p:nvPr>
            <p:ph type="subTitle" idx="1"/>
          </p:nvPr>
        </p:nvSpPr>
        <p:spPr/>
        <p:txBody>
          <a:bodyPr/>
          <a:lstStyle/>
          <a:p>
            <a:r>
              <a:rPr lang="en-US" dirty="0"/>
              <a:t>Create a service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service named </a:t>
            </a:r>
            <a:r>
              <a:rPr lang="en-US" b="1" dirty="0" smtClean="0">
                <a:solidFill>
                  <a:schemeClr val="tx1"/>
                </a:solidFill>
                <a:latin typeface="Courier New" charset="0"/>
                <a:ea typeface="Courier New" charset="0"/>
                <a:cs typeface="Courier New" charset="0"/>
              </a:rPr>
              <a:t>’w3svc' </a:t>
            </a:r>
            <a:r>
              <a:rPr lang="en-US" b="1" dirty="0">
                <a:solidFill>
                  <a:schemeClr val="tx1"/>
                </a:solidFill>
                <a:latin typeface="Courier New" charset="0"/>
                <a:ea typeface="Courier New" charset="0"/>
                <a:cs typeface="Courier New" charset="0"/>
              </a:rPr>
              <a:t>is started and enabled</a:t>
            </a:r>
          </a:p>
          <a:p>
            <a:endParaRPr lang="en-US" dirty="0"/>
          </a:p>
          <a:p>
            <a:r>
              <a:rPr lang="en-US" dirty="0"/>
              <a:t>Delete the automatically generated </a:t>
            </a:r>
            <a:r>
              <a:rPr lang="en-US" dirty="0" err="1"/>
              <a:t>InSpec</a:t>
            </a:r>
            <a:r>
              <a:rPr lang="en-US" dirty="0"/>
              <a:t> test</a:t>
            </a:r>
          </a:p>
          <a:p>
            <a:r>
              <a:rPr lang="en-US" dirty="0"/>
              <a:t>Within the default recipe replace the service resource with an include recipe</a:t>
            </a:r>
          </a:p>
          <a:p>
            <a:r>
              <a:rPr lang="en-US" dirty="0"/>
              <a:t>Converge and verify the test instance to ensure there are no failures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843051"/>
            <a:ext cx="4873752" cy="3436542"/>
          </a:xfrm>
          <a:prstGeom prst="rect">
            <a:avLst/>
          </a:prstGeom>
        </p:spPr>
      </p:pic>
      <p:sp>
        <p:nvSpPr>
          <p:cNvPr id="5" name="Arc 4"/>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p:cNvSpPr/>
          <p:nvPr/>
        </p:nvSpPr>
        <p:spPr bwMode="auto">
          <a:xfrm>
            <a:off x="9388438" y="7116967"/>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One last time!</a:t>
            </a:r>
          </a:p>
        </p:txBody>
      </p:sp>
    </p:spTree>
    <p:extLst>
      <p:ext uri="{BB962C8B-B14F-4D97-AF65-F5344CB8AC3E}">
        <p14:creationId xmlns:p14="http://schemas.microsoft.com/office/powerpoint/2010/main" val="3311181966"/>
      </p:ext>
    </p:extLst>
  </p:cSld>
  <p:clrMapOvr>
    <a:masterClrMapping/>
  </p:clrMapOvr>
  <p:transition xmlns:p14="http://schemas.microsoft.com/office/powerpoint/2010/mai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a:t>
            </a:r>
            <a:r>
              <a:rPr lang="en-US" dirty="0" smtClean="0"/>
              <a:t>[</a:t>
            </a:r>
            <a:r>
              <a:rPr lang="en-US" dirty="0"/>
              <a:t>/Users/Administrator/chef-repo/cookbooks/</a:t>
            </a:r>
            <a:r>
              <a:rPr lang="en-US" dirty="0" err="1"/>
              <a:t>myiis</a:t>
            </a:r>
            <a:r>
              <a:rPr lang="en-US" dirty="0"/>
              <a:t>/test/spec/unit/recipes] action create (up to date)</a:t>
            </a:r>
          </a:p>
          <a:p>
            <a:r>
              <a:rPr lang="en-US" dirty="0"/>
              <a:t>  * </a:t>
            </a:r>
            <a:r>
              <a:rPr lang="en-US" dirty="0" err="1"/>
              <a:t>cookbook_file</a:t>
            </a:r>
            <a:r>
              <a:rPr lang="en-US" dirty="0"/>
              <a:t>[/Users/Administrator/chef-repo/cookbooks/</a:t>
            </a:r>
            <a:r>
              <a:rPr lang="en-US" dirty="0" err="1"/>
              <a:t>myiis</a:t>
            </a:r>
            <a:r>
              <a:rPr lang="en-US" dirty="0"/>
              <a:t>/test/</a:t>
            </a:r>
            <a:r>
              <a:rPr lang="en-US" dirty="0" smtClean="0"/>
              <a:t>spec/</a:t>
            </a:r>
            <a:r>
              <a:rPr lang="en-US" dirty="0" err="1"/>
              <a:t>spec_helper.rb</a:t>
            </a:r>
            <a:r>
              <a:rPr lang="en-US" dirty="0"/>
              <a:t>] action </a:t>
            </a:r>
            <a:r>
              <a:rPr lang="en-US" dirty="0" err="1"/>
              <a:t>create_if_missing</a:t>
            </a:r>
            <a:r>
              <a:rPr lang="en-US" dirty="0"/>
              <a:t> (up to date)</a:t>
            </a:r>
          </a:p>
          <a:p>
            <a:r>
              <a:rPr lang="en-US" dirty="0"/>
              <a:t>  * template[/Users/Administrator/chef-repo/cookbooks/</a:t>
            </a:r>
            <a:r>
              <a:rPr lang="en-US" dirty="0" err="1"/>
              <a:t>myiis</a:t>
            </a:r>
            <a:r>
              <a:rPr lang="en-US" dirty="0"/>
              <a:t>/test/</a:t>
            </a:r>
            <a:r>
              <a:rPr lang="en-US" dirty="0" smtClean="0"/>
              <a:t>spec/</a:t>
            </a:r>
            <a:r>
              <a:rPr lang="en-US" dirty="0"/>
              <a:t>unit/recipes</a:t>
            </a:r>
            <a:r>
              <a:rPr lang="en-US" dirty="0" smtClean="0"/>
              <a:t>/</a:t>
            </a:r>
            <a:r>
              <a:rPr lang="en-US" dirty="0" err="1" smtClean="0"/>
              <a:t>service_spec.rb</a:t>
            </a:r>
            <a:r>
              <a:rPr lang="en-US" dirty="0"/>
              <a:t>] action </a:t>
            </a:r>
            <a:r>
              <a:rPr lang="en-US" dirty="0" err="1"/>
              <a:t>create_if_missing</a:t>
            </a:r>
            <a:endParaRPr lang="en-US" dirty="0"/>
          </a:p>
          <a:p>
            <a:r>
              <a:rPr lang="en-US" dirty="0"/>
              <a:t>    - create new file /Users/Administrator/chef-repo/cookbooks/</a:t>
            </a:r>
            <a:r>
              <a:rPr lang="en-US" dirty="0" err="1"/>
              <a:t>myiis</a:t>
            </a:r>
            <a:r>
              <a:rPr lang="en-US" dirty="0"/>
              <a:t>/test/</a:t>
            </a:r>
            <a:r>
              <a:rPr lang="en-US" dirty="0" smtClean="0"/>
              <a:t>spec/</a:t>
            </a:r>
            <a:r>
              <a:rPr lang="en-US" dirty="0"/>
              <a:t>unit/recipes</a:t>
            </a:r>
            <a:r>
              <a:rPr lang="en-US" dirty="0" smtClean="0"/>
              <a:t>/</a:t>
            </a:r>
            <a:r>
              <a:rPr lang="en-US" dirty="0" err="1" smtClean="0"/>
              <a:t>service_spec.rb</a:t>
            </a:r>
            <a:endParaRPr lang="en-US" dirty="0"/>
          </a:p>
          <a:p>
            <a:r>
              <a:rPr lang="en-US" dirty="0"/>
              <a:t>    - update content in file /Users/Administrator/chef-repo/cookbooks/</a:t>
            </a:r>
            <a:r>
              <a:rPr lang="en-US" dirty="0" err="1"/>
              <a:t>myiis</a:t>
            </a:r>
            <a:r>
              <a:rPr lang="en-US" dirty="0"/>
              <a:t>/test/spec/unit/recipes</a:t>
            </a:r>
            <a:r>
              <a:rPr lang="en-US" dirty="0" smtClean="0"/>
              <a:t>/</a:t>
            </a:r>
            <a:r>
              <a:rPr lang="en-US" dirty="0" err="1" smtClean="0"/>
              <a:t>service_spec.rb</a:t>
            </a:r>
            <a:r>
              <a:rPr lang="en-US" dirty="0" smtClean="0"/>
              <a:t> </a:t>
            </a:r>
            <a:r>
              <a:rPr lang="en-US" dirty="0"/>
              <a:t>from none</a:t>
            </a:r>
          </a:p>
        </p:txBody>
      </p:sp>
      <p:sp>
        <p:nvSpPr>
          <p:cNvPr id="3" name="Text Placeholder 2"/>
          <p:cNvSpPr>
            <a:spLocks noGrp="1"/>
          </p:cNvSpPr>
          <p:nvPr>
            <p:ph type="body" sz="quarter" idx="11"/>
          </p:nvPr>
        </p:nvSpPr>
        <p:spPr/>
        <p:txBody>
          <a:bodyPr/>
          <a:lstStyle/>
          <a:p>
            <a:r>
              <a:rPr lang="en-US" dirty="0"/>
              <a:t>&gt; chef generate recipe </a:t>
            </a:r>
            <a:r>
              <a:rPr lang="en-US" dirty="0" smtClean="0"/>
              <a:t>service</a:t>
            </a:r>
            <a:endParaRPr lang="en-US" dirty="0"/>
          </a:p>
        </p:txBody>
      </p:sp>
      <p:sp>
        <p:nvSpPr>
          <p:cNvPr id="5" name="Title 4"/>
          <p:cNvSpPr>
            <a:spLocks noGrp="1"/>
          </p:cNvSpPr>
          <p:nvPr>
            <p:ph type="title"/>
          </p:nvPr>
        </p:nvSpPr>
        <p:spPr/>
        <p:txBody>
          <a:bodyPr/>
          <a:lstStyle/>
          <a:p>
            <a:r>
              <a:rPr lang="en-US" dirty="0"/>
              <a:t>Generate a Service Recipe</a:t>
            </a:r>
          </a:p>
        </p:txBody>
      </p:sp>
    </p:spTree>
    <p:extLst>
      <p:ext uri="{BB962C8B-B14F-4D97-AF65-F5344CB8AC3E}">
        <p14:creationId xmlns:p14="http://schemas.microsoft.com/office/powerpoint/2010/main" val="2801548061"/>
      </p:ext>
    </p:extLst>
  </p:cSld>
  <p:clrMapOvr>
    <a:masterClrMapping/>
  </p:clrMapOvr>
  <p:transition xmlns:p14="http://schemas.microsoft.com/office/powerpoint/2010/mai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test</a:t>
            </a:r>
            <a:r>
              <a:rPr lang="en-US" dirty="0" smtClean="0"/>
              <a:t>/integration/</a:t>
            </a:r>
            <a:r>
              <a:rPr lang="en-US" dirty="0"/>
              <a:t>default</a:t>
            </a:r>
            <a:r>
              <a:rPr lang="en-US" dirty="0" smtClean="0"/>
              <a:t>/</a:t>
            </a:r>
            <a:r>
              <a:rPr lang="en-US" dirty="0" err="1" smtClean="0"/>
              <a:t>service_test.rb</a:t>
            </a:r>
            <a:endParaRPr lang="en-US" dirty="0"/>
          </a:p>
        </p:txBody>
      </p:sp>
      <p:sp>
        <p:nvSpPr>
          <p:cNvPr id="5" name="Title 4"/>
          <p:cNvSpPr>
            <a:spLocks noGrp="1"/>
          </p:cNvSpPr>
          <p:nvPr>
            <p:ph type="title"/>
          </p:nvPr>
        </p:nvSpPr>
        <p:spPr/>
        <p:txBody>
          <a:bodyPr/>
          <a:lstStyle/>
          <a:p>
            <a:r>
              <a:rPr lang="en-US" dirty="0"/>
              <a:t>Remove the Generated Test File</a:t>
            </a:r>
          </a:p>
        </p:txBody>
      </p:sp>
    </p:spTree>
    <p:extLst>
      <p:ext uri="{BB962C8B-B14F-4D97-AF65-F5344CB8AC3E}">
        <p14:creationId xmlns:p14="http://schemas.microsoft.com/office/powerpoint/2010/main" val="1532281920"/>
      </p:ext>
    </p:extLst>
  </p:cSld>
  <p:clrMapOvr>
    <a:masterClrMapping/>
  </p:clrMapOvr>
  <p:transition xmlns:p14="http://schemas.microsoft.com/office/powerpoint/2010/mai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a:t>
            </a:r>
            <a:r>
              <a:rPr lang="en-US" dirty="0" smtClean="0"/>
              <a:t>Service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a:t>
            </a:r>
            <a:r>
              <a:rPr lang="en-US" dirty="0" err="1" smtClean="0"/>
              <a:t>myiis</a:t>
            </a:r>
            <a:endParaRPr lang="en-US" dirty="0"/>
          </a:p>
          <a:p>
            <a:r>
              <a:rPr lang="en-US" dirty="0"/>
              <a:t># Recipe:: </a:t>
            </a:r>
            <a:r>
              <a:rPr lang="en-US" dirty="0" smtClean="0"/>
              <a:t>service</a:t>
            </a:r>
            <a:endParaRPr lang="en-US" dirty="0"/>
          </a:p>
          <a:p>
            <a:r>
              <a:rPr lang="en-US" dirty="0"/>
              <a:t>#</a:t>
            </a:r>
          </a:p>
          <a:p>
            <a:r>
              <a:rPr lang="en-US" dirty="0"/>
              <a:t># Copyright:: 2018, The Authors, All Rights Reserved.</a:t>
            </a:r>
          </a:p>
          <a:p>
            <a:r>
              <a:rPr lang="en-US" dirty="0"/>
              <a:t>service 'w3svc' do</a:t>
            </a:r>
          </a:p>
          <a:p>
            <a:r>
              <a:rPr lang="en-US" dirty="0"/>
              <a:t>  action [ :enable, :start ]</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smtClean="0"/>
              <a:t>/</a:t>
            </a:r>
            <a:r>
              <a:rPr lang="en-US" dirty="0" err="1" smtClean="0"/>
              <a:t>service.rb</a:t>
            </a:r>
            <a:endParaRPr lang="en-US" dirty="0"/>
          </a:p>
        </p:txBody>
      </p:sp>
      <p:sp>
        <p:nvSpPr>
          <p:cNvPr id="9" name="Text Placeholder 8"/>
          <p:cNvSpPr>
            <a:spLocks noGrp="1"/>
          </p:cNvSpPr>
          <p:nvPr>
            <p:ph type="body" sz="quarter" idx="13"/>
          </p:nvPr>
        </p:nvSpPr>
        <p:spPr>
          <a:xfrm>
            <a:off x="1135042" y="4781862"/>
            <a:ext cx="14404273" cy="1809679"/>
          </a:xfrm>
        </p:spPr>
        <p:txBody>
          <a:bodyPr/>
          <a:lstStyle/>
          <a:p>
            <a:endParaRPr lang="en-US" dirty="0"/>
          </a:p>
        </p:txBody>
      </p:sp>
    </p:spTree>
    <p:extLst>
      <p:ext uri="{BB962C8B-B14F-4D97-AF65-F5344CB8AC3E}">
        <p14:creationId xmlns:p14="http://schemas.microsoft.com/office/powerpoint/2010/main" val="64316801"/>
      </p:ext>
    </p:extLst>
  </p:cSld>
  <p:clrMapOvr>
    <a:masterClrMapping/>
  </p:clrMapOvr>
  <p:transition xmlns:p14="http://schemas.microsoft.com/office/powerpoint/2010/mai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Remove </a:t>
            </a:r>
            <a:r>
              <a:rPr lang="en-US" sz="6000" dirty="0" smtClean="0"/>
              <a:t>the Default Recipe Resource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dirty="0"/>
          </a:p>
          <a:p>
            <a:r>
              <a:rPr lang="en-US" dirty="0" err="1"/>
              <a:t>include_recipe</a:t>
            </a:r>
            <a:r>
              <a:rPr lang="en-US" dirty="0"/>
              <a:t> ’</a:t>
            </a:r>
            <a:r>
              <a:rPr lang="en-US" dirty="0" err="1"/>
              <a:t>myiis</a:t>
            </a:r>
            <a:r>
              <a:rPr lang="en-US" dirty="0"/>
              <a:t>:</a:t>
            </a:r>
            <a:r>
              <a:rPr lang="en-US" dirty="0" smtClean="0"/>
              <a:t>:configuration’</a:t>
            </a:r>
            <a:endParaRPr lang="en-US" dirty="0"/>
          </a:p>
          <a:p>
            <a:endParaRPr lang="en-US" sz="1100" dirty="0"/>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7" name="Text Placeholder 5"/>
          <p:cNvSpPr>
            <a:spLocks noGrp="1"/>
          </p:cNvSpPr>
          <p:nvPr>
            <p:ph type="body" sz="quarter" idx="12"/>
          </p:nvPr>
        </p:nvSpPr>
        <p:spPr>
          <a:xfrm>
            <a:off x="1104287" y="6147935"/>
            <a:ext cx="14404273" cy="1794176"/>
          </a:xfrm>
        </p:spPr>
        <p:txBody>
          <a:bodyPr/>
          <a:lstStyle/>
          <a:p>
            <a:endParaRPr lang="en-US" dirty="0"/>
          </a:p>
        </p:txBody>
      </p:sp>
    </p:spTree>
    <p:extLst>
      <p:ext uri="{BB962C8B-B14F-4D97-AF65-F5344CB8AC3E}">
        <p14:creationId xmlns:p14="http://schemas.microsoft.com/office/powerpoint/2010/main" val="1653502351"/>
      </p:ext>
    </p:extLst>
  </p:cSld>
  <p:clrMapOvr>
    <a:masterClrMapping/>
  </p:clrMapOvr>
  <p:transition xmlns:p14="http://schemas.microsoft.com/office/powerpoint/2010/mai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Replace the Resource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sz="1100" dirty="0"/>
          </a:p>
          <a:p>
            <a:r>
              <a:rPr lang="en-US" dirty="0" err="1"/>
              <a:t>include_recipe</a:t>
            </a:r>
            <a:r>
              <a:rPr lang="en-US" dirty="0"/>
              <a:t> ’</a:t>
            </a:r>
            <a:r>
              <a:rPr lang="en-US" dirty="0" err="1"/>
              <a:t>myiis</a:t>
            </a:r>
            <a:r>
              <a:rPr lang="en-US" dirty="0"/>
              <a:t>::install</a:t>
            </a:r>
            <a:r>
              <a:rPr lang="en-US" dirty="0" smtClean="0"/>
              <a:t>’</a:t>
            </a:r>
          </a:p>
          <a:p>
            <a:r>
              <a:rPr lang="en-US" dirty="0" err="1"/>
              <a:t>include_recipe</a:t>
            </a:r>
            <a:r>
              <a:rPr lang="en-US" dirty="0"/>
              <a:t> ’</a:t>
            </a:r>
            <a:r>
              <a:rPr lang="en-US" dirty="0" err="1"/>
              <a:t>myiis</a:t>
            </a:r>
            <a:r>
              <a:rPr lang="en-US" dirty="0"/>
              <a:t>::install’</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772227"/>
            <a:ext cx="14404273" cy="626533"/>
          </a:xfrm>
        </p:spPr>
        <p:txBody>
          <a:bodyPr/>
          <a:lstStyle/>
          <a:p>
            <a:endParaRPr lang="en-US" dirty="0"/>
          </a:p>
        </p:txBody>
      </p:sp>
    </p:spTree>
    <p:extLst>
      <p:ext uri="{BB962C8B-B14F-4D97-AF65-F5344CB8AC3E}">
        <p14:creationId xmlns:p14="http://schemas.microsoft.com/office/powerpoint/2010/main" val="329868564"/>
      </p:ext>
    </p:extLst>
  </p:cSld>
  <p:clrMapOvr>
    <a:masterClrMapping/>
  </p:clrMapOvr>
  <p:transition xmlns:p14="http://schemas.microsoft.com/office/powerpoint/2010/mai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1.19.2</a:t>
            </a:r>
            <a:r>
              <a:rPr lang="en-US" dirty="0"/>
              <a:t>)</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t>
            </a:r>
            <a:r>
              <a:rPr lang="en-US" dirty="0" smtClean="0"/>
              <a:t>[”</a:t>
            </a:r>
            <a:r>
              <a:rPr lang="en-US" dirty="0" err="1" smtClean="0"/>
              <a:t>myiis</a:t>
            </a:r>
            <a:r>
              <a:rPr lang="en-US" dirty="0" smtClean="0"/>
              <a:t>:</a:t>
            </a:r>
            <a:r>
              <a:rPr lang="en-US" dirty="0"/>
              <a:t>:default"] </a:t>
            </a:r>
          </a:p>
          <a:p>
            <a:r>
              <a:rPr lang="en-US" dirty="0"/>
              <a:t>       ...     </a:t>
            </a:r>
          </a:p>
          <a:p>
            <a:r>
              <a:rPr lang="en-US" dirty="0"/>
              <a:t>       Finished converging &lt;default</a:t>
            </a:r>
            <a:r>
              <a:rPr lang="en-US" dirty="0" smtClean="0"/>
              <a:t>-windows-2012r2&gt; </a:t>
            </a:r>
            <a:r>
              <a:rPr lang="en-US" dirty="0"/>
              <a:t>(0m27.64s).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2796707499"/>
      </p:ext>
    </p:extLst>
  </p:cSld>
  <p:clrMapOvr>
    <a:masterClrMapping/>
  </p:clrMapOvr>
  <p:transition xmlns:p14="http://schemas.microsoft.com/office/powerpoint/2010/mai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`/Users/Administrator/</a:t>
            </a:r>
            <a:r>
              <a:rPr lang="en-US" sz="2400" dirty="0" err="1" smtClean="0">
                <a:solidFill>
                  <a:schemeClr val="accent5"/>
                </a:solidFill>
              </a:rPr>
              <a:t>myiis</a:t>
            </a:r>
            <a:r>
              <a:rPr lang="en-US" sz="2400" dirty="0" smtClean="0">
                <a:solidFill>
                  <a:schemeClr val="accent5"/>
                </a:solidFill>
              </a:rPr>
              <a:t>/test/smoke/default`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a:t>
            </a:r>
            <a:r>
              <a:rPr lang="en-US" sz="2400" dirty="0" smtClean="0"/>
              <a:t>32768</a:t>
            </a:r>
            <a:endParaRPr lang="en-US" sz="2400" dirty="0"/>
          </a:p>
          <a:p>
            <a:r>
              <a:rPr lang="en-US" sz="2400" dirty="0">
                <a:solidFill>
                  <a:schemeClr val="accent6"/>
                </a:solidFill>
              </a:rPr>
              <a:t>  </a:t>
            </a:r>
            <a:r>
              <a:rPr lang="en-US" sz="2400" dirty="0">
                <a:solidFill>
                  <a:schemeClr val="bg1"/>
                </a:solidFill>
              </a:rPr>
              <a:t> Port 80</a:t>
            </a:r>
          </a:p>
          <a:p>
            <a:r>
              <a:rPr lang="en-US" sz="2400" dirty="0">
                <a:solidFill>
                  <a:schemeClr val="bg1"/>
                </a:solidFill>
              </a:rPr>
              <a:t>    </a:t>
            </a:r>
            <a:r>
              <a:rPr lang="en-US" sz="2400" dirty="0">
                <a:solidFill>
                  <a:srgbClr val="01D75F"/>
                </a:solidFill>
              </a:rPr>
              <a:t> [PASS]  should be listening</a:t>
            </a:r>
          </a:p>
          <a:p>
            <a:r>
              <a:rPr lang="en-US" sz="2400" dirty="0">
                <a:solidFill>
                  <a:schemeClr val="bg1"/>
                </a:solidFill>
              </a:rPr>
              <a:t>  Command: `Invoke-</a:t>
            </a:r>
            <a:r>
              <a:rPr lang="en-US" sz="2400" dirty="0" err="1">
                <a:solidFill>
                  <a:schemeClr val="bg1"/>
                </a:solidFill>
              </a:rPr>
              <a:t>WebRequest</a:t>
            </a:r>
            <a:r>
              <a:rPr lang="en-US" sz="2400" dirty="0">
                <a:solidFill>
                  <a:schemeClr val="bg1"/>
                </a:solidFill>
              </a:rPr>
              <a:t> </a:t>
            </a:r>
            <a:r>
              <a:rPr lang="en-US" sz="2400" dirty="0" err="1">
                <a:solidFill>
                  <a:schemeClr val="bg1"/>
                </a:solidFill>
              </a:rPr>
              <a:t>localhost</a:t>
            </a:r>
            <a:r>
              <a:rPr lang="en-US" sz="2400" dirty="0">
                <a:solidFill>
                  <a:schemeClr val="bg1"/>
                </a:solidFill>
              </a:rPr>
              <a:t>`</a:t>
            </a:r>
          </a:p>
          <a:p>
            <a:r>
              <a:rPr lang="en-US" sz="2400" dirty="0">
                <a:solidFill>
                  <a:schemeClr val="bg1"/>
                </a:solidFill>
              </a:rPr>
              <a:t>     </a:t>
            </a:r>
            <a:r>
              <a:rPr lang="en-US" sz="2400" dirty="0">
                <a:solidFill>
                  <a:srgbClr val="01D75F"/>
                </a:solidFill>
              </a:rPr>
              <a:t>[PASS]  </a:t>
            </a:r>
            <a:r>
              <a:rPr lang="en-US" sz="2400" dirty="0" err="1">
                <a:solidFill>
                  <a:srgbClr val="01D75F"/>
                </a:solidFill>
              </a:rPr>
              <a:t>stdout</a:t>
            </a:r>
            <a:r>
              <a:rPr lang="en-US" sz="2400" dirty="0">
                <a:solidFill>
                  <a:srgbClr val="01D75F"/>
                </a:solidFill>
              </a:rPr>
              <a:t> should match /Hello, world/</a:t>
            </a:r>
          </a:p>
          <a:p>
            <a:r>
              <a:rPr lang="en-US" sz="2400" dirty="0" smtClean="0">
                <a:solidFill>
                  <a:schemeClr val="bg1"/>
                </a:solidFill>
              </a:rPr>
              <a:t>Test Summary</a:t>
            </a:r>
            <a:r>
              <a:rPr lang="en-US" sz="2400" dirty="0">
                <a:solidFill>
                  <a:schemeClr val="bg1"/>
                </a:solidFill>
              </a:rPr>
              <a:t>: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1104" y="7339230"/>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1866880295"/>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Usage: chef generate recipe [path/to/cookbook] NAME [options]</a:t>
            </a:r>
          </a:p>
          <a:p>
            <a:r>
              <a:rPr lang="en-US" dirty="0"/>
              <a:t>    -C, --copyright COPYRIGHT        Name of the copyright </a:t>
            </a:r>
            <a:r>
              <a:rPr lang="en-US" dirty="0" err="1"/>
              <a:t>hol</a:t>
            </a:r>
            <a:r>
              <a:rPr lang="en-US" dirty="0"/>
              <a:t>...</a:t>
            </a:r>
          </a:p>
          <a:p>
            <a:r>
              <a:rPr lang="en-US" dirty="0"/>
              <a:t>    -m, --email EMAIL                Email address of the auth...</a:t>
            </a:r>
          </a:p>
          <a:p>
            <a:r>
              <a:rPr lang="en-US" dirty="0"/>
              <a:t>    -a, --generator-</a:t>
            </a:r>
            <a:r>
              <a:rPr lang="en-US" dirty="0" err="1"/>
              <a:t>arg</a:t>
            </a:r>
            <a:r>
              <a:rPr lang="en-US" dirty="0"/>
              <a:t> KEY=VALUE    Use to set arbitrary     ...</a:t>
            </a:r>
          </a:p>
          <a:p>
            <a:r>
              <a:rPr lang="en-US" dirty="0"/>
              <a:t>    -I, --license LICENSE            </a:t>
            </a:r>
            <a:r>
              <a:rPr lang="en-US" dirty="0" err="1"/>
              <a:t>all_rights</a:t>
            </a:r>
            <a:r>
              <a:rPr lang="en-US" dirty="0"/>
              <a:t>, apache2, </a:t>
            </a:r>
            <a:r>
              <a:rPr lang="en-US" dirty="0" err="1"/>
              <a:t>mit</a:t>
            </a:r>
            <a:r>
              <a:rPr lang="en-US" dirty="0"/>
              <a:t>,...</a:t>
            </a:r>
          </a:p>
          <a:p>
            <a:r>
              <a:rPr lang="en-US" dirty="0"/>
              <a:t>    -g GENERATOR_COOKBOOK_PATH,      Use GENERATOR_COOKBOOK_PA...</a:t>
            </a:r>
          </a:p>
          <a:p>
            <a:r>
              <a:rPr lang="en-US" dirty="0"/>
              <a:t>        --generator-cookbook</a:t>
            </a:r>
          </a:p>
        </p:txBody>
      </p:sp>
      <p:sp>
        <p:nvSpPr>
          <p:cNvPr id="3" name="Text Placeholder 2"/>
          <p:cNvSpPr>
            <a:spLocks noGrp="1"/>
          </p:cNvSpPr>
          <p:nvPr>
            <p:ph type="body" sz="quarter" idx="11"/>
          </p:nvPr>
        </p:nvSpPr>
        <p:spPr/>
        <p:txBody>
          <a:bodyPr/>
          <a:lstStyle/>
          <a:p>
            <a:r>
              <a:rPr lang="en-US" dirty="0"/>
              <a:t>&gt; chef generate recipe --help</a:t>
            </a:r>
          </a:p>
        </p:txBody>
      </p:sp>
      <p:sp>
        <p:nvSpPr>
          <p:cNvPr id="4" name="Content Placeholder 3"/>
          <p:cNvSpPr>
            <a:spLocks noGrp="1"/>
          </p:cNvSpPr>
          <p:nvPr>
            <p:ph sz="quarter" idx="12"/>
          </p:nvPr>
        </p:nvSpPr>
        <p:spPr>
          <a:xfrm>
            <a:off x="1127883" y="2337232"/>
            <a:ext cx="14420850" cy="557213"/>
          </a:xfrm>
        </p:spPr>
        <p:txBody>
          <a:bodyPr/>
          <a:lstStyle/>
          <a:p>
            <a:endParaRPr lang="en-US" dirty="0"/>
          </a:p>
        </p:txBody>
      </p:sp>
      <p:sp>
        <p:nvSpPr>
          <p:cNvPr id="5" name="Title 4"/>
          <p:cNvSpPr>
            <a:spLocks noGrp="1"/>
          </p:cNvSpPr>
          <p:nvPr>
            <p:ph type="title"/>
          </p:nvPr>
        </p:nvSpPr>
        <p:spPr/>
        <p:txBody>
          <a:bodyPr/>
          <a:lstStyle/>
          <a:p>
            <a:r>
              <a:rPr lang="en-US" dirty="0"/>
              <a:t>Ask Chef About Generating a Recipe</a:t>
            </a:r>
          </a:p>
        </p:txBody>
      </p:sp>
    </p:spTree>
    <p:extLst>
      <p:ext uri="{BB962C8B-B14F-4D97-AF65-F5344CB8AC3E}">
        <p14:creationId xmlns:p14="http://schemas.microsoft.com/office/powerpoint/2010/main" val="2739580198"/>
      </p:ext>
    </p:extLst>
  </p:cSld>
  <p:clrMapOvr>
    <a:masterClrMapping/>
  </p:clrMapOvr>
  <p:transition xmlns:p14="http://schemas.microsoft.com/office/powerpoint/2010/mai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Do Our Tests Really Work?</a:t>
            </a:r>
          </a:p>
        </p:txBody>
      </p:sp>
      <p:sp>
        <p:nvSpPr>
          <p:cNvPr id="3" name="Subtitle 2"/>
          <p:cNvSpPr>
            <a:spLocks noGrp="1"/>
          </p:cNvSpPr>
          <p:nvPr>
            <p:ph type="subTitle" idx="1"/>
          </p:nvPr>
        </p:nvSpPr>
        <p:spPr/>
        <p:txBody>
          <a:bodyPr/>
          <a:lstStyle/>
          <a:p>
            <a:r>
              <a:rPr lang="en-US" dirty="0"/>
              <a:t>What if we removed code from within the recipes and ran the tests?</a:t>
            </a:r>
          </a:p>
        </p:txBody>
      </p:sp>
    </p:spTree>
    <p:extLst>
      <p:ext uri="{BB962C8B-B14F-4D97-AF65-F5344CB8AC3E}">
        <p14:creationId xmlns:p14="http://schemas.microsoft.com/office/powerpoint/2010/main" val="3263267547"/>
      </p:ext>
    </p:extLst>
  </p:cSld>
  <p:clrMapOvr>
    <a:masterClrMapping/>
  </p:clrMapOvr>
  <p:transition xmlns:p14="http://schemas.microsoft.com/office/powerpoint/2010/mai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Heckling Your Code</a:t>
            </a:r>
          </a:p>
        </p:txBody>
      </p:sp>
      <p:sp>
        <p:nvSpPr>
          <p:cNvPr id="3" name="Subtitle 2"/>
          <p:cNvSpPr>
            <a:spLocks noGrp="1"/>
          </p:cNvSpPr>
          <p:nvPr>
            <p:ph type="subTitle" idx="1"/>
          </p:nvPr>
        </p:nvSpPr>
        <p:spPr/>
        <p:txBody>
          <a:bodyPr/>
          <a:lstStyle/>
          <a:p>
            <a:r>
              <a:rPr lang="en-US" dirty="0"/>
              <a:t>Mutation testing is used to design new software tests and evaluate the quality of existing software tests. Mutation testing involves modifying a program in small ways.</a:t>
            </a:r>
          </a:p>
        </p:txBody>
      </p:sp>
    </p:spTree>
    <p:extLst>
      <p:ext uri="{BB962C8B-B14F-4D97-AF65-F5344CB8AC3E}">
        <p14:creationId xmlns:p14="http://schemas.microsoft.com/office/powerpoint/2010/main" val="1759682188"/>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Heckle That Code</a:t>
            </a:r>
          </a:p>
        </p:txBody>
      </p:sp>
      <p:sp>
        <p:nvSpPr>
          <p:cNvPr id="3" name="Content Placeholder 2"/>
          <p:cNvSpPr>
            <a:spLocks noGrp="1"/>
          </p:cNvSpPr>
          <p:nvPr>
            <p:ph sz="quarter" idx="11"/>
          </p:nvPr>
        </p:nvSpPr>
        <p:spPr/>
        <p:txBody>
          <a:bodyPr/>
          <a:lstStyle/>
          <a:p>
            <a:r>
              <a:rPr lang="en-US" dirty="0"/>
              <a:t>It could be a game show. Maybe on Twitch?</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Tree>
    <p:extLst>
      <p:ext uri="{BB962C8B-B14F-4D97-AF65-F5344CB8AC3E}">
        <p14:creationId xmlns:p14="http://schemas.microsoft.com/office/powerpoint/2010/main" val="4215500097"/>
      </p:ext>
    </p:extLst>
  </p:cSld>
  <p:clrMapOvr>
    <a:masterClrMapping/>
  </p:clrMapOvr>
  <p:transition xmlns:p14="http://schemas.microsoft.com/office/powerpoint/2010/mai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Heckle that Code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smtClean="0">
                <a:solidFill>
                  <a:srgbClr val="FF0000"/>
                </a:solidFill>
              </a:rPr>
              <a:t>#</a:t>
            </a:r>
            <a:r>
              <a:rPr lang="en-US" dirty="0" err="1" smtClean="0"/>
              <a:t>include_recipe</a:t>
            </a:r>
            <a:r>
              <a:rPr lang="en-US" dirty="0" smtClean="0"/>
              <a:t> ’</a:t>
            </a:r>
            <a:r>
              <a:rPr lang="en-US" dirty="0" err="1" smtClean="0"/>
              <a:t>myiis</a:t>
            </a:r>
            <a:r>
              <a:rPr lang="en-US" dirty="0" smtClean="0"/>
              <a:t>::install’</a:t>
            </a:r>
            <a:endParaRPr lang="en-US" sz="1100" dirty="0"/>
          </a:p>
          <a:p>
            <a:r>
              <a:rPr lang="en-US" dirty="0" err="1"/>
              <a:t>include_recipe</a:t>
            </a:r>
            <a:r>
              <a:rPr lang="en-US" dirty="0"/>
              <a:t> ’</a:t>
            </a:r>
            <a:r>
              <a:rPr lang="en-US" dirty="0" err="1"/>
              <a:t>myiis</a:t>
            </a:r>
            <a:r>
              <a:rPr lang="en-US" dirty="0"/>
              <a:t>::install</a:t>
            </a:r>
            <a:r>
              <a:rPr lang="en-US" dirty="0" smtClean="0"/>
              <a:t>’</a:t>
            </a:r>
          </a:p>
          <a:p>
            <a:r>
              <a:rPr lang="en-US" dirty="0" err="1"/>
              <a:t>include_recipe</a:t>
            </a:r>
            <a:r>
              <a:rPr lang="en-US" dirty="0"/>
              <a:t> ’</a:t>
            </a:r>
            <a:r>
              <a:rPr lang="en-US" dirty="0" err="1"/>
              <a:t>myiis</a:t>
            </a:r>
            <a:r>
              <a:rPr lang="en-US" dirty="0"/>
              <a:t>::install’</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772227"/>
            <a:ext cx="14404273" cy="626533"/>
          </a:xfrm>
        </p:spPr>
        <p:txBody>
          <a:bodyPr/>
          <a:lstStyle/>
          <a:p>
            <a:endParaRPr lang="en-US" dirty="0"/>
          </a:p>
        </p:txBody>
      </p:sp>
    </p:spTree>
    <p:extLst>
      <p:ext uri="{BB962C8B-B14F-4D97-AF65-F5344CB8AC3E}">
        <p14:creationId xmlns:p14="http://schemas.microsoft.com/office/powerpoint/2010/main" val="4125490710"/>
      </p:ext>
    </p:extLst>
  </p:cSld>
  <p:clrMapOvr>
    <a:masterClrMapping/>
  </p:clrMapOvr>
  <p:transition xmlns:p14="http://schemas.microsoft.com/office/powerpoint/2010/mai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Converging &lt;default</a:t>
            </a:r>
            <a:r>
              <a:rPr lang="en-US" dirty="0" smtClean="0"/>
              <a:t>-windows-2012r2&gt;</a:t>
            </a:r>
            <a:r>
              <a:rPr lang="en-US" dirty="0"/>
              <a:t>...</a:t>
            </a:r>
          </a:p>
          <a:p>
            <a:r>
              <a:rPr lang="en-US" dirty="0"/>
              <a:t>       Synchronizing Cookbooks:</a:t>
            </a:r>
          </a:p>
          <a:p>
            <a:r>
              <a:rPr lang="en-US" dirty="0"/>
              <a:t>         - </a:t>
            </a:r>
            <a:r>
              <a:rPr lang="en-US" dirty="0" err="1" smtClean="0"/>
              <a:t>myiis</a:t>
            </a:r>
            <a:r>
              <a:rPr lang="en-US" dirty="0" smtClean="0"/>
              <a:t> (</a:t>
            </a:r>
            <a:r>
              <a:rPr lang="en-US" dirty="0"/>
              <a:t>0.1.0)</a:t>
            </a:r>
          </a:p>
          <a:p>
            <a:r>
              <a:rPr lang="en-US" dirty="0"/>
              <a:t>       Compiling Cookbooks...</a:t>
            </a:r>
          </a:p>
          <a:p>
            <a:r>
              <a:rPr lang="en-US" dirty="0"/>
              <a:t>       Converging 3 resources</a:t>
            </a:r>
          </a:p>
          <a:p>
            <a:r>
              <a:rPr lang="en-US" dirty="0"/>
              <a:t>       Recipe: </a:t>
            </a:r>
            <a:r>
              <a:rPr lang="en-US" dirty="0" err="1" smtClean="0"/>
              <a:t>myiis</a:t>
            </a:r>
            <a:r>
              <a:rPr lang="en-US" dirty="0" smtClean="0"/>
              <a:t>:</a:t>
            </a:r>
            <a:r>
              <a:rPr lang="en-US" dirty="0"/>
              <a:t>:configuration</a:t>
            </a:r>
          </a:p>
          <a:p>
            <a:r>
              <a:rPr lang="en-US" dirty="0"/>
              <a:t>        (up to date)</a:t>
            </a:r>
          </a:p>
          <a:p>
            <a:r>
              <a:rPr lang="en-US" dirty="0"/>
              <a:t>       Recipe: </a:t>
            </a:r>
            <a:r>
              <a:rPr lang="en-US" dirty="0" err="1" smtClean="0"/>
              <a:t>myiis</a:t>
            </a:r>
            <a:r>
              <a:rPr lang="en-US" dirty="0" smtClean="0"/>
              <a:t>:</a:t>
            </a:r>
            <a:r>
              <a:rPr lang="en-US" dirty="0"/>
              <a:t>:service</a:t>
            </a:r>
          </a:p>
          <a:p>
            <a:r>
              <a:rPr lang="en-US" dirty="0"/>
              <a:t>        (up to date)</a:t>
            </a:r>
          </a:p>
          <a:p>
            <a:r>
              <a:rPr lang="en-US" dirty="0"/>
              <a:t>         * service</a:t>
            </a:r>
            <a:r>
              <a:rPr lang="en-US" dirty="0" smtClean="0"/>
              <a:t>[</a:t>
            </a:r>
            <a:r>
              <a:rPr lang="en-US" dirty="0" err="1" smtClean="0"/>
              <a:t>myiis</a:t>
            </a:r>
            <a:r>
              <a:rPr lang="en-US" dirty="0" smtClean="0"/>
              <a:t>] </a:t>
            </a:r>
            <a:r>
              <a:rPr lang="en-US" dirty="0"/>
              <a:t>action enable (up to date)</a:t>
            </a:r>
          </a:p>
        </p:txBody>
      </p:sp>
      <p:sp>
        <p:nvSpPr>
          <p:cNvPr id="3" name="Text Placeholder 2"/>
          <p:cNvSpPr>
            <a:spLocks noGrp="1"/>
          </p:cNvSpPr>
          <p:nvPr>
            <p:ph type="body" sz="quarter" idx="11"/>
          </p:nvPr>
        </p:nvSpPr>
        <p:spPr/>
        <p:txBody>
          <a:bodyPr/>
          <a:lstStyle/>
          <a:p>
            <a:r>
              <a:rPr lang="en-US" dirty="0"/>
              <a:t>&gt; kitchen converge</a:t>
            </a:r>
          </a:p>
        </p:txBody>
      </p:sp>
      <p:sp>
        <p:nvSpPr>
          <p:cNvPr id="7" name="Content Placeholder 6"/>
          <p:cNvSpPr>
            <a:spLocks noGrp="1"/>
          </p:cNvSpPr>
          <p:nvPr>
            <p:ph sz="quarter" idx="12"/>
          </p:nvPr>
        </p:nvSpPr>
        <p:spPr>
          <a:xfrm>
            <a:off x="1127883" y="4454025"/>
            <a:ext cx="14420850" cy="557213"/>
          </a:xfrm>
        </p:spPr>
        <p:txBody>
          <a:bodyPr/>
          <a:lstStyle/>
          <a:p>
            <a:endParaRPr lang="en-US" dirty="0"/>
          </a:p>
        </p:txBody>
      </p:sp>
      <p:sp>
        <p:nvSpPr>
          <p:cNvPr id="4" name="Title 3"/>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2827959829"/>
      </p:ext>
    </p:extLst>
  </p:cSld>
  <p:clrMapOvr>
    <a:masterClrMapping/>
  </p:clrMapOvr>
  <p:transition xmlns:p14="http://schemas.microsoft.com/office/powerpoint/2010/mai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`/Users/Administrator/</a:t>
            </a:r>
            <a:r>
              <a:rPr lang="en-US" sz="2400" dirty="0" err="1" smtClean="0">
                <a:solidFill>
                  <a:schemeClr val="accent5"/>
                </a:solidFill>
              </a:rPr>
              <a:t>myiis</a:t>
            </a:r>
            <a:r>
              <a:rPr lang="en-US" sz="2400" dirty="0" smtClean="0">
                <a:solidFill>
                  <a:schemeClr val="accent5"/>
                </a:solidFill>
              </a:rPr>
              <a:t>/test/smoke/default`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a:t>
            </a:r>
            <a:r>
              <a:rPr lang="en-US" sz="2400" dirty="0" smtClean="0"/>
              <a:t>32768</a:t>
            </a:r>
            <a:endParaRPr lang="en-US" sz="2400" dirty="0"/>
          </a:p>
          <a:p>
            <a:r>
              <a:rPr lang="en-US" sz="2400" dirty="0">
                <a:solidFill>
                  <a:schemeClr val="accent6"/>
                </a:solidFill>
              </a:rPr>
              <a:t>  </a:t>
            </a:r>
            <a:r>
              <a:rPr lang="en-US" sz="2400" dirty="0">
                <a:solidFill>
                  <a:schemeClr val="bg1"/>
                </a:solidFill>
              </a:rPr>
              <a:t> Port 80</a:t>
            </a:r>
          </a:p>
          <a:p>
            <a:r>
              <a:rPr lang="en-US" sz="2400" dirty="0">
                <a:solidFill>
                  <a:schemeClr val="bg1"/>
                </a:solidFill>
              </a:rPr>
              <a:t>    </a:t>
            </a:r>
            <a:r>
              <a:rPr lang="en-US" sz="2400" dirty="0">
                <a:solidFill>
                  <a:srgbClr val="01D75F"/>
                </a:solidFill>
              </a:rPr>
              <a:t> [PASS]  should be listening</a:t>
            </a:r>
          </a:p>
          <a:p>
            <a:r>
              <a:rPr lang="en-US" sz="2400" dirty="0">
                <a:solidFill>
                  <a:schemeClr val="bg1"/>
                </a:solidFill>
              </a:rPr>
              <a:t>  Command: `Invoke-</a:t>
            </a:r>
            <a:r>
              <a:rPr lang="en-US" sz="2400" dirty="0" err="1">
                <a:solidFill>
                  <a:schemeClr val="bg1"/>
                </a:solidFill>
              </a:rPr>
              <a:t>WebRequest</a:t>
            </a:r>
            <a:r>
              <a:rPr lang="en-US" sz="2400" dirty="0">
                <a:solidFill>
                  <a:schemeClr val="bg1"/>
                </a:solidFill>
              </a:rPr>
              <a:t> </a:t>
            </a:r>
            <a:r>
              <a:rPr lang="en-US" sz="2400" dirty="0" err="1">
                <a:solidFill>
                  <a:schemeClr val="bg1"/>
                </a:solidFill>
              </a:rPr>
              <a:t>localhost</a:t>
            </a:r>
            <a:r>
              <a:rPr lang="en-US" sz="2400" dirty="0">
                <a:solidFill>
                  <a:schemeClr val="bg1"/>
                </a:solidFill>
              </a:rPr>
              <a:t>`</a:t>
            </a:r>
          </a:p>
          <a:p>
            <a:r>
              <a:rPr lang="en-US" sz="2400" dirty="0">
                <a:solidFill>
                  <a:schemeClr val="bg1"/>
                </a:solidFill>
              </a:rPr>
              <a:t>     </a:t>
            </a:r>
            <a:r>
              <a:rPr lang="en-US" sz="2400" dirty="0">
                <a:solidFill>
                  <a:srgbClr val="01D75F"/>
                </a:solidFill>
              </a:rPr>
              <a:t>[PASS]  </a:t>
            </a:r>
            <a:r>
              <a:rPr lang="en-US" sz="2400" dirty="0" err="1">
                <a:solidFill>
                  <a:srgbClr val="01D75F"/>
                </a:solidFill>
              </a:rPr>
              <a:t>stdout</a:t>
            </a:r>
            <a:r>
              <a:rPr lang="en-US" sz="2400" dirty="0">
                <a:solidFill>
                  <a:srgbClr val="01D75F"/>
                </a:solidFill>
              </a:rPr>
              <a:t> should match /Hello, world/</a:t>
            </a:r>
          </a:p>
          <a:p>
            <a:r>
              <a:rPr lang="en-US" sz="2400" dirty="0" smtClean="0">
                <a:solidFill>
                  <a:schemeClr val="bg1"/>
                </a:solidFill>
              </a:rPr>
              <a:t>Test Summary</a:t>
            </a:r>
            <a:r>
              <a:rPr lang="en-US" sz="2400" dirty="0">
                <a:solidFill>
                  <a:schemeClr val="bg1"/>
                </a:solidFill>
              </a:rPr>
              <a:t>: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1104" y="7339230"/>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3828389702"/>
      </p:ext>
    </p:extLst>
  </p:cSld>
  <p:clrMapOvr>
    <a:masterClrMapping/>
  </p:clrMapOvr>
  <p:transition xmlns:p14="http://schemas.microsoft.com/office/powerpoint/2010/mai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Converge &amp; Verify</a:t>
            </a:r>
            <a:endParaRPr lang="en-US" u="sng" dirty="0"/>
          </a:p>
        </p:txBody>
      </p:sp>
      <p:sp>
        <p:nvSpPr>
          <p:cNvPr id="3" name="Subtitle 2"/>
          <p:cNvSpPr>
            <a:spLocks noGrp="1"/>
          </p:cNvSpPr>
          <p:nvPr>
            <p:ph type="subTitle" idx="1"/>
          </p:nvPr>
        </p:nvSpPr>
        <p:spPr/>
        <p:txBody>
          <a:bodyPr/>
          <a:lstStyle/>
          <a:p>
            <a:r>
              <a:rPr lang="en-US" dirty="0"/>
              <a:t>Running converge or verify will create a new instance the first time it is run. The same instance is used for each additional converge or verify.</a:t>
            </a:r>
          </a:p>
          <a:p>
            <a:endParaRPr lang="en-US" dirty="0"/>
          </a:p>
          <a:p>
            <a:r>
              <a:rPr lang="en-US" dirty="0"/>
              <a:t>The test instance policy changed, but no resource explicitly removed or uninstalled the resources defined in the install recipe.</a:t>
            </a:r>
          </a:p>
        </p:txBody>
      </p:sp>
    </p:spTree>
    <p:extLst>
      <p:ext uri="{BB962C8B-B14F-4D97-AF65-F5344CB8AC3E}">
        <p14:creationId xmlns:p14="http://schemas.microsoft.com/office/powerpoint/2010/main" val="2326740689"/>
      </p:ext>
    </p:extLst>
  </p:cSld>
  <p:clrMapOvr>
    <a:masterClrMapping/>
  </p:clrMapOvr>
  <p:transition xmlns:p14="http://schemas.microsoft.com/office/powerpoint/2010/mai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Destroyed</a:t>
            </a:r>
            <a:endParaRPr lang="en-US" sz="2400" b="1" dirty="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a:t>Kitchen Destroy</a:t>
            </a: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destroy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4866366"/>
      </p:ext>
    </p:extLst>
  </p:cSld>
  <p:clrMapOvr>
    <a:masterClrMapping/>
  </p:clrMapOvr>
  <p:transition xmlns:p14="http://schemas.microsoft.com/office/powerpoint/2010/mai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Destroyed</a:t>
            </a:r>
            <a:endParaRPr lang="en-US" sz="2400" b="1" dirty="0">
              <a:gradFill>
                <a:gsLst>
                  <a:gs pos="0">
                    <a:srgbClr val="FFFFFF"/>
                  </a:gs>
                  <a:gs pos="100000">
                    <a:srgbClr val="FFFFFF"/>
                  </a:gs>
                </a:gsLst>
                <a:lin ang="5400000" scaled="0"/>
              </a:gradFill>
            </a:endParaRP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test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5" name="Curved Down Arrow 4"/>
          <p:cNvSpPr/>
          <p:nvPr/>
        </p:nvSpPr>
        <p:spPr bwMode="auto">
          <a:xfrm rot="16200000">
            <a:off x="490733" y="6205409"/>
            <a:ext cx="1428959"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6693028"/>
      </p:ext>
    </p:extLst>
  </p:cSld>
  <p:clrMapOvr>
    <a:masterClrMapping/>
  </p:clrMapOvr>
  <p:transition xmlns:p14="http://schemas.microsoft.com/office/powerpoint/2010/mai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sp>
        <p:nvSpPr>
          <p:cNvPr id="3" name="Subtitle 2"/>
          <p:cNvSpPr>
            <a:spLocks noGrp="1"/>
          </p:cNvSpPr>
          <p:nvPr>
            <p:ph type="subTitle" idx="1"/>
          </p:nvPr>
        </p:nvSpPr>
        <p:spPr/>
        <p:txBody>
          <a:bodyPr/>
          <a:lstStyle/>
          <a:p>
            <a:r>
              <a:rPr lang="en-US" dirty="0"/>
              <a:t>Destroying the instance ensures that the policy is being applied to a new instance.</a:t>
            </a:r>
          </a:p>
          <a:p>
            <a:endParaRPr lang="en-US" dirty="0"/>
          </a:p>
          <a:p>
            <a:r>
              <a:rPr lang="en-US" dirty="0"/>
              <a:t>The test instance is re-created and then the updated policy is applied to the new instance. The new policy is incomplete causing an error.</a:t>
            </a:r>
          </a:p>
        </p:txBody>
      </p:sp>
    </p:spTree>
    <p:extLst>
      <p:ext uri="{BB962C8B-B14F-4D97-AF65-F5344CB8AC3E}">
        <p14:creationId xmlns:p14="http://schemas.microsoft.com/office/powerpoint/2010/main" val="2350241866"/>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a:t>
            </a:r>
            <a:r>
              <a:rPr lang="en-US" dirty="0" smtClean="0"/>
              <a:t>/Users/Administrator/chef-repo/cookbooks/</a:t>
            </a:r>
            <a:r>
              <a:rPr lang="en-US" dirty="0" err="1" smtClean="0"/>
              <a:t>myiis</a:t>
            </a:r>
            <a:r>
              <a:rPr lang="en-US" dirty="0" smtClean="0"/>
              <a:t>/spec</a:t>
            </a:r>
            <a:r>
              <a:rPr lang="en-US" dirty="0"/>
              <a:t>/unit/recipes] action create (up to date)</a:t>
            </a:r>
          </a:p>
          <a:p>
            <a:r>
              <a:rPr lang="en-US" dirty="0"/>
              <a:t>  * </a:t>
            </a:r>
            <a:r>
              <a:rPr lang="en-US" dirty="0" err="1"/>
              <a:t>cookbook_file</a:t>
            </a:r>
            <a:r>
              <a:rPr lang="en-US" dirty="0"/>
              <a:t>[/Users/Administrator/chef-repo/cookbooks/</a:t>
            </a:r>
            <a:r>
              <a:rPr lang="en-US" dirty="0" err="1"/>
              <a:t>myiis</a:t>
            </a:r>
            <a:r>
              <a:rPr lang="en-US" dirty="0"/>
              <a:t>/spec/</a:t>
            </a:r>
            <a:r>
              <a:rPr lang="en-US" dirty="0" err="1"/>
              <a:t>spec_helper.rb</a:t>
            </a:r>
            <a:r>
              <a:rPr lang="en-US" dirty="0"/>
              <a:t>] action </a:t>
            </a:r>
            <a:r>
              <a:rPr lang="en-US" dirty="0" err="1"/>
              <a:t>create_if_missing</a:t>
            </a:r>
            <a:r>
              <a:rPr lang="en-US" dirty="0"/>
              <a:t> (up to date)</a:t>
            </a:r>
          </a:p>
          <a:p>
            <a:r>
              <a:rPr lang="en-US" dirty="0"/>
              <a:t>  * template[/Users/Administrator/chef-repo/cookbooks/</a:t>
            </a:r>
            <a:r>
              <a:rPr lang="en-US" dirty="0" err="1"/>
              <a:t>myiis</a:t>
            </a:r>
            <a:r>
              <a:rPr lang="en-US" dirty="0"/>
              <a:t>/spec/unit/recipes/</a:t>
            </a:r>
            <a:r>
              <a:rPr lang="en-US" dirty="0" err="1"/>
              <a:t>install_spec.rb</a:t>
            </a:r>
            <a:r>
              <a:rPr lang="en-US" dirty="0"/>
              <a:t>] action </a:t>
            </a:r>
            <a:r>
              <a:rPr lang="en-US" dirty="0" err="1"/>
              <a:t>create_if_missing</a:t>
            </a:r>
            <a:endParaRPr lang="en-US" dirty="0"/>
          </a:p>
          <a:p>
            <a:r>
              <a:rPr lang="en-US" dirty="0"/>
              <a:t>    - create new file /Users/Administrator/chef-repo/cookbooks/</a:t>
            </a:r>
            <a:r>
              <a:rPr lang="en-US" dirty="0" err="1"/>
              <a:t>myiis</a:t>
            </a:r>
            <a:r>
              <a:rPr lang="en-US" dirty="0"/>
              <a:t>/spec/unit/recipes/</a:t>
            </a:r>
            <a:r>
              <a:rPr lang="en-US" dirty="0" err="1"/>
              <a:t>install_spec.rb</a:t>
            </a:r>
            <a:endParaRPr lang="en-US" dirty="0"/>
          </a:p>
          <a:p>
            <a:r>
              <a:rPr lang="en-US" dirty="0"/>
              <a:t>    - update content in file /Users/Administrator/chef-repo/cookbooks/</a:t>
            </a:r>
            <a:r>
              <a:rPr lang="en-US" dirty="0" err="1"/>
              <a:t>myiis</a:t>
            </a:r>
            <a:r>
              <a:rPr lang="en-US" dirty="0"/>
              <a:t>/spec/unit/recipes/</a:t>
            </a:r>
            <a:r>
              <a:rPr lang="en-US" dirty="0" err="1"/>
              <a:t>install_spec.rb</a:t>
            </a:r>
            <a:r>
              <a:rPr lang="en-US" dirty="0"/>
              <a:t> from none to 187413</a:t>
            </a:r>
          </a:p>
        </p:txBody>
      </p:sp>
      <p:sp>
        <p:nvSpPr>
          <p:cNvPr id="3" name="Text Placeholder 2"/>
          <p:cNvSpPr>
            <a:spLocks noGrp="1"/>
          </p:cNvSpPr>
          <p:nvPr>
            <p:ph type="body" sz="quarter" idx="11"/>
          </p:nvPr>
        </p:nvSpPr>
        <p:spPr/>
        <p:txBody>
          <a:bodyPr/>
          <a:lstStyle/>
          <a:p>
            <a:r>
              <a:rPr lang="en-US" dirty="0"/>
              <a:t>&gt; chef generate recipe install</a:t>
            </a:r>
          </a:p>
        </p:txBody>
      </p:sp>
      <p:sp>
        <p:nvSpPr>
          <p:cNvPr id="5" name="Title 4"/>
          <p:cNvSpPr>
            <a:spLocks noGrp="1"/>
          </p:cNvSpPr>
          <p:nvPr>
            <p:ph type="title"/>
          </p:nvPr>
        </p:nvSpPr>
        <p:spPr/>
        <p:txBody>
          <a:bodyPr/>
          <a:lstStyle/>
          <a:p>
            <a:r>
              <a:rPr lang="en-US" dirty="0"/>
              <a:t>Generate an Install Recipe</a:t>
            </a:r>
          </a:p>
        </p:txBody>
      </p:sp>
    </p:spTree>
    <p:extLst>
      <p:ext uri="{BB962C8B-B14F-4D97-AF65-F5344CB8AC3E}">
        <p14:creationId xmlns:p14="http://schemas.microsoft.com/office/powerpoint/2010/main" val="1340157797"/>
      </p:ext>
    </p:extLst>
  </p:cSld>
  <p:clrMapOvr>
    <a:masterClrMapping/>
  </p:clrMapOvr>
  <p:transition xmlns:p14="http://schemas.microsoft.com/office/powerpoint/2010/mai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(v1.19.2)</a:t>
            </a:r>
          </a:p>
          <a:p>
            <a:r>
              <a:rPr lang="en-US" dirty="0"/>
              <a:t>-----&gt; Cleaning up any prior instances of &lt;default</a:t>
            </a:r>
            <a:r>
              <a:rPr lang="en-US" dirty="0" smtClean="0"/>
              <a:t>-windows-2012r2&gt;</a:t>
            </a:r>
            <a:endParaRPr lang="en-US" dirty="0"/>
          </a:p>
          <a:p>
            <a:r>
              <a:rPr lang="en-US" dirty="0"/>
              <a:t>-----&gt; Destroying &lt;default-windows-2012r2&gt;...</a:t>
            </a:r>
          </a:p>
          <a:p>
            <a:r>
              <a:rPr lang="en-US" dirty="0"/>
              <a:t>       ... </a:t>
            </a:r>
          </a:p>
          <a:p>
            <a:r>
              <a:rPr lang="en-US" dirty="0"/>
              <a:t>       [TIMESTAMP] FATAL: Chef::Exceptions::</a:t>
            </a:r>
            <a:r>
              <a:rPr lang="en-US" dirty="0" err="1"/>
              <a:t>ChildConvergeError</a:t>
            </a:r>
            <a:r>
              <a:rPr lang="en-US" dirty="0"/>
              <a:t>: Chef run process exited unsuccessfully (exit code 1)</a:t>
            </a:r>
          </a:p>
          <a:p>
            <a:r>
              <a:rPr lang="en-US" dirty="0"/>
              <a:t>&gt;&gt;&gt;&gt;&gt;&gt; ------Exception-------</a:t>
            </a:r>
          </a:p>
          <a:p>
            <a:r>
              <a:rPr lang="en-US" dirty="0"/>
              <a:t>&gt;&gt;&gt;&gt;&gt;&gt; Class: Kitchen::</a:t>
            </a:r>
            <a:r>
              <a:rPr lang="en-US" dirty="0" err="1"/>
              <a:t>ActionFailed</a:t>
            </a:r>
            <a:endParaRPr lang="en-US" dirty="0"/>
          </a:p>
          <a:p>
            <a:r>
              <a:rPr lang="en-US" dirty="0"/>
              <a:t>&gt;&gt;&gt;&gt;&gt;&gt; Message: 1 actions failed.</a:t>
            </a:r>
          </a:p>
          <a:p>
            <a:r>
              <a:rPr lang="en-US" dirty="0"/>
              <a:t>&gt;&gt;&gt;&gt;&gt;&gt;     Converge failed on instance &lt;default-windows-2012r2&gt;.  </a:t>
            </a:r>
          </a:p>
        </p:txBody>
      </p:sp>
      <p:sp>
        <p:nvSpPr>
          <p:cNvPr id="3" name="Text Placeholder 2"/>
          <p:cNvSpPr>
            <a:spLocks noGrp="1"/>
          </p:cNvSpPr>
          <p:nvPr>
            <p:ph type="body" sz="quarter" idx="11"/>
          </p:nvPr>
        </p:nvSpPr>
        <p:spPr/>
        <p:txBody>
          <a:bodyPr/>
          <a:lstStyle/>
          <a:p>
            <a:r>
              <a:rPr lang="en-US" dirty="0"/>
              <a:t>&gt; kitchen test</a:t>
            </a:r>
          </a:p>
        </p:txBody>
      </p:sp>
      <p:sp>
        <p:nvSpPr>
          <p:cNvPr id="4" name="Content Placeholder 3"/>
          <p:cNvSpPr>
            <a:spLocks noGrp="1"/>
          </p:cNvSpPr>
          <p:nvPr>
            <p:ph sz="quarter" idx="12"/>
          </p:nvPr>
        </p:nvSpPr>
        <p:spPr>
          <a:xfrm>
            <a:off x="1122782" y="4452471"/>
            <a:ext cx="14420850" cy="340658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Test the Cookbook Against a </a:t>
            </a:r>
            <a:r>
              <a:rPr lang="en-US"/>
              <a:t>New Instance</a:t>
            </a:r>
          </a:p>
        </p:txBody>
      </p:sp>
    </p:spTree>
    <p:extLst>
      <p:ext uri="{BB962C8B-B14F-4D97-AF65-F5344CB8AC3E}">
        <p14:creationId xmlns:p14="http://schemas.microsoft.com/office/powerpoint/2010/main" val="4051403479"/>
      </p:ext>
    </p:extLst>
  </p:cSld>
  <p:clrMapOvr>
    <a:masterClrMapping/>
  </p:clrMapOvr>
  <p:transition xmlns:p14="http://schemas.microsoft.com/office/powerpoint/2010/mai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a:t>Faster</a:t>
            </a:r>
            <a:r>
              <a:rPr lang="en-US" dirty="0"/>
              <a:t> execution time</a:t>
            </a:r>
          </a:p>
          <a:p>
            <a:endParaRPr lang="en-US" dirty="0"/>
          </a:p>
          <a:p>
            <a:r>
              <a:rPr lang="en-US" dirty="0"/>
              <a:t>Running converge twice will ensure your policy applies without error to </a:t>
            </a:r>
            <a:r>
              <a:rPr lang="en-US" b="1" dirty="0"/>
              <a:t>existing instances</a:t>
            </a:r>
          </a:p>
        </p:txBody>
      </p:sp>
      <p:sp>
        <p:nvSpPr>
          <p:cNvPr id="3" name="Subtitle 2"/>
          <p:cNvSpPr>
            <a:spLocks noGrp="1"/>
          </p:cNvSpPr>
          <p:nvPr>
            <p:ph sz="quarter" idx="12"/>
          </p:nvPr>
        </p:nvSpPr>
        <p:spPr/>
        <p:txBody>
          <a:bodyPr/>
          <a:lstStyle/>
          <a:p>
            <a:r>
              <a:rPr lang="en-US" b="1" dirty="0"/>
              <a:t>Slower</a:t>
            </a:r>
            <a:r>
              <a:rPr lang="en-US" dirty="0"/>
              <a:t> execution time</a:t>
            </a:r>
          </a:p>
          <a:p>
            <a:endParaRPr lang="en-US" dirty="0"/>
          </a:p>
          <a:p>
            <a:r>
              <a:rPr lang="en-US" dirty="0"/>
              <a:t>Running test will ensure your policy applies without error to any </a:t>
            </a:r>
            <a:r>
              <a:rPr lang="en-US" b="1" dirty="0"/>
              <a:t>new instances</a:t>
            </a:r>
          </a:p>
        </p:txBody>
      </p:sp>
      <p:sp>
        <p:nvSpPr>
          <p:cNvPr id="5" name="Text Placeholder 4"/>
          <p:cNvSpPr>
            <a:spLocks noGrp="1"/>
          </p:cNvSpPr>
          <p:nvPr>
            <p:ph type="body" sz="quarter" idx="15"/>
          </p:nvPr>
        </p:nvSpPr>
        <p:spPr/>
        <p:txBody>
          <a:bodyPr/>
          <a:lstStyle/>
          <a:p>
            <a:r>
              <a:rPr lang="en-US" dirty="0"/>
              <a:t>Converge &amp; Verify</a:t>
            </a:r>
          </a:p>
        </p:txBody>
      </p:sp>
      <p:sp>
        <p:nvSpPr>
          <p:cNvPr id="6" name="Text Placeholder 5"/>
          <p:cNvSpPr>
            <a:spLocks noGrp="1"/>
          </p:cNvSpPr>
          <p:nvPr>
            <p:ph type="body" sz="quarter" idx="16"/>
          </p:nvPr>
        </p:nvSpPr>
        <p:spPr/>
        <p:txBody>
          <a:bodyPr/>
          <a:lstStyle/>
          <a:p>
            <a:r>
              <a:rPr lang="en-US" dirty="0"/>
              <a:t>Test</a:t>
            </a:r>
          </a:p>
        </p:txBody>
      </p:sp>
    </p:spTree>
    <p:extLst>
      <p:ext uri="{BB962C8B-B14F-4D97-AF65-F5344CB8AC3E}">
        <p14:creationId xmlns:p14="http://schemas.microsoft.com/office/powerpoint/2010/main" val="1098741821"/>
      </p:ext>
    </p:extLst>
  </p:cSld>
  <p:clrMapOvr>
    <a:masterClrMapping/>
  </p:clrMapOvr>
  <p:transition xmlns:p14="http://schemas.microsoft.com/office/powerpoint/2010/mai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1660524" y="3260725"/>
            <a:ext cx="12330113" cy="4604842"/>
          </a:xfrm>
        </p:spPr>
        <p:txBody>
          <a:bodyPr/>
          <a:lstStyle/>
          <a:p>
            <a:r>
              <a:rPr lang="en-US" dirty="0"/>
              <a:t>What is happening when running </a:t>
            </a:r>
            <a:r>
              <a:rPr lang="en-US" dirty="0">
                <a:latin typeface="Courier New"/>
                <a:cs typeface="Courier New"/>
              </a:rPr>
              <a:t>kitchen test</a:t>
            </a:r>
            <a:r>
              <a:rPr lang="en-US" dirty="0"/>
              <a:t>?</a:t>
            </a:r>
          </a:p>
          <a:p>
            <a:endParaRPr lang="en-US" dirty="0"/>
          </a:p>
          <a:p>
            <a:r>
              <a:rPr lang="en-US" dirty="0"/>
              <a:t>What types of bugs would </a:t>
            </a:r>
            <a:r>
              <a:rPr lang="en-US" dirty="0">
                <a:latin typeface="Courier New"/>
                <a:cs typeface="Courier New"/>
              </a:rPr>
              <a:t>kitchen converge</a:t>
            </a:r>
            <a:r>
              <a:rPr lang="en-US" dirty="0"/>
              <a:t> &amp; </a:t>
            </a:r>
            <a:r>
              <a:rPr lang="en-US" dirty="0">
                <a:latin typeface="Courier New"/>
                <a:cs typeface="Courier New"/>
              </a:rPr>
              <a:t>kitchen verify</a:t>
            </a:r>
            <a:r>
              <a:rPr lang="en-US" dirty="0"/>
              <a:t> find when running?</a:t>
            </a:r>
          </a:p>
          <a:p>
            <a:endParaRPr lang="en-US" dirty="0"/>
          </a:p>
          <a:p>
            <a:r>
              <a:rPr lang="en-US" dirty="0"/>
              <a:t>What is the difference between </a:t>
            </a:r>
            <a:r>
              <a:rPr lang="en-US" dirty="0">
                <a:latin typeface="Courier New"/>
                <a:cs typeface="Courier New"/>
              </a:rPr>
              <a:t>kitchen test</a:t>
            </a:r>
            <a:r>
              <a:rPr lang="en-US" dirty="0"/>
              <a:t> and running both </a:t>
            </a:r>
            <a:r>
              <a:rPr lang="en-US" dirty="0">
                <a:latin typeface="Courier New"/>
                <a:cs typeface="Courier New"/>
              </a:rPr>
              <a:t>kitchen converge</a:t>
            </a:r>
            <a:r>
              <a:rPr lang="en-US" dirty="0"/>
              <a:t> &amp; </a:t>
            </a:r>
            <a:r>
              <a:rPr lang="en-US" dirty="0">
                <a:latin typeface="Courier New"/>
                <a:cs typeface="Courier New"/>
              </a:rPr>
              <a:t>kitchen verify</a:t>
            </a:r>
            <a:r>
              <a:rPr lang="en-US" dirty="0"/>
              <a:t> together?</a:t>
            </a:r>
          </a:p>
          <a:p>
            <a:endParaRPr lang="en-US" dirty="0"/>
          </a:p>
          <a:p>
            <a:r>
              <a:rPr lang="en-US" dirty="0"/>
              <a:t>How long do each of these </a:t>
            </a:r>
            <a:r>
              <a:rPr lang="en-US"/>
              <a:t>approaches take?</a:t>
            </a:r>
            <a:endParaRPr lang="en-US" dirty="0"/>
          </a:p>
        </p:txBody>
      </p:sp>
    </p:spTree>
    <p:extLst>
      <p:ext uri="{BB962C8B-B14F-4D97-AF65-F5344CB8AC3E}">
        <p14:creationId xmlns:p14="http://schemas.microsoft.com/office/powerpoint/2010/main" val="565309077"/>
      </p:ext>
    </p:extLst>
  </p:cSld>
  <p:clrMapOvr>
    <a:masterClrMapping/>
  </p:clrMapOvr>
  <p:transition xmlns:p14="http://schemas.microsoft.com/office/powerpoint/2010/mai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3989608722"/>
      </p:ext>
    </p:extLst>
  </p:cSld>
  <p:clrMapOvr>
    <a:masterClrMapping/>
  </p:clrMapOvr>
  <p:transition xmlns:p14="http://schemas.microsoft.com/office/powerpoint/2010/mai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929644"/>
      </p:ext>
    </p:extLst>
  </p:cSld>
  <p:clrMapOvr>
    <a:masterClrMapping/>
  </p:clrMapOvr>
  <p:transition xmlns:p14="http://schemas.microsoft.com/office/powerpoint/2010/mai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Template.potx</Template>
  <TotalTime>15822</TotalTime>
  <Words>11951</Words>
  <Application>Microsoft Macintosh PowerPoint</Application>
  <PresentationFormat>Custom</PresentationFormat>
  <Paragraphs>1140</Paragraphs>
  <Slides>94</Slides>
  <Notes>94</Notes>
  <HiddenSlides>0</HiddenSlides>
  <MMClips>0</MMClips>
  <ScaleCrop>false</ScaleCrop>
  <HeadingPairs>
    <vt:vector size="4" baseType="variant">
      <vt:variant>
        <vt:lpstr>Theme</vt:lpstr>
      </vt:variant>
      <vt:variant>
        <vt:i4>2</vt:i4>
      </vt:variant>
      <vt:variant>
        <vt:lpstr>Slide Titles</vt:lpstr>
      </vt:variant>
      <vt:variant>
        <vt:i4>94</vt:i4>
      </vt:variant>
    </vt:vector>
  </HeadingPairs>
  <TitlesOfParts>
    <vt:vector size="96" baseType="lpstr">
      <vt:lpstr>Template</vt:lpstr>
      <vt:lpstr>Interaction</vt:lpstr>
      <vt:lpstr>Refactoring Cookbooks with Tests</vt:lpstr>
      <vt:lpstr>Test Driven Development</vt:lpstr>
      <vt:lpstr>Objectives</vt:lpstr>
      <vt:lpstr>Modular Cookbook Recipes</vt:lpstr>
      <vt:lpstr>include_recipe</vt:lpstr>
      <vt:lpstr>Recipe Organization</vt:lpstr>
      <vt:lpstr>Refactor to Modular Recipes</vt:lpstr>
      <vt:lpstr>Ask Chef About Generating a Recipe</vt:lpstr>
      <vt:lpstr>Generate an Install Recipe</vt:lpstr>
      <vt:lpstr>Removing the Generated Test File</vt:lpstr>
      <vt:lpstr>Write the Install Recipe</vt:lpstr>
      <vt:lpstr>Remove the Resource from the Default Recipe</vt:lpstr>
      <vt:lpstr>Include the Install Recipe</vt:lpstr>
      <vt:lpstr>Refactor to Modular Recipes</vt:lpstr>
      <vt:lpstr>Re-Converge the Test Instance</vt:lpstr>
      <vt:lpstr>Re-Verify the Test Instance</vt:lpstr>
      <vt:lpstr>The Configuration</vt:lpstr>
      <vt:lpstr>Generate a Service Recipe</vt:lpstr>
      <vt:lpstr>Remove the Generated Test File</vt:lpstr>
      <vt:lpstr>Write the Configuration Recipe</vt:lpstr>
      <vt:lpstr>Remove the Default Recipe Resource</vt:lpstr>
      <vt:lpstr>Replace the Resource</vt:lpstr>
      <vt:lpstr>Re-Converge the Test Instance</vt:lpstr>
      <vt:lpstr>Re-Verify the Test Instance</vt:lpstr>
      <vt:lpstr>The Service</vt:lpstr>
      <vt:lpstr>Generate a Service Recipe</vt:lpstr>
      <vt:lpstr>Remove the Generated Test File</vt:lpstr>
      <vt:lpstr>Write the Service Recipe</vt:lpstr>
      <vt:lpstr>Remove the Default Recipe Resource</vt:lpstr>
      <vt:lpstr>Replace the Resource</vt:lpstr>
      <vt:lpstr>Re-Converge the Test Instance</vt:lpstr>
      <vt:lpstr>Re-Verify the Test Instance</vt:lpstr>
      <vt:lpstr>Do Our Tests Really Work?</vt:lpstr>
      <vt:lpstr>Heckling Your Code</vt:lpstr>
      <vt:lpstr>Heckle That Code</vt:lpstr>
      <vt:lpstr>Heckle that Code</vt:lpstr>
      <vt:lpstr>Re-Converge the Test Instance</vt:lpstr>
      <vt:lpstr>Re-Verify the Test Instance</vt:lpstr>
      <vt:lpstr>Kitchen Converge &amp; Verify</vt:lpstr>
      <vt:lpstr>Kitchen Destroy</vt:lpstr>
      <vt:lpstr>Kitchen Test</vt:lpstr>
      <vt:lpstr>Kitchen Test</vt:lpstr>
      <vt:lpstr>Test the Cookbook Against a New Instance</vt:lpstr>
      <vt:lpstr>PowerPoint Presentation</vt:lpstr>
      <vt:lpstr>Discussion</vt:lpstr>
      <vt:lpstr>Q&amp;A</vt:lpstr>
      <vt:lpstr>PowerPoint Presentation</vt:lpstr>
      <vt:lpstr>Refactoring Cookbooks with Tests</vt:lpstr>
      <vt:lpstr>Test Driven Development</vt:lpstr>
      <vt:lpstr>Objectives</vt:lpstr>
      <vt:lpstr>Modular Cookbook Recipes</vt:lpstr>
      <vt:lpstr>include_recipe</vt:lpstr>
      <vt:lpstr>Recipe Organization</vt:lpstr>
      <vt:lpstr>Refactor to Modular Recipes</vt:lpstr>
      <vt:lpstr>Ask Chef About Generating a Recipe</vt:lpstr>
      <vt:lpstr>Generate an Install Recipe</vt:lpstr>
      <vt:lpstr>Removing the Generated Test File</vt:lpstr>
      <vt:lpstr>Write the Install Recipe</vt:lpstr>
      <vt:lpstr>Remove the Resource from the Default Recipe</vt:lpstr>
      <vt:lpstr>Include the Install Recipe</vt:lpstr>
      <vt:lpstr>Refactor to Modular Recipes</vt:lpstr>
      <vt:lpstr>Re-Converge the Test Instance</vt:lpstr>
      <vt:lpstr>Re-Verify the Virtual Instance</vt:lpstr>
      <vt:lpstr>The Configuration</vt:lpstr>
      <vt:lpstr>Generate a Service Recipe</vt:lpstr>
      <vt:lpstr>Remove the Generated Test File</vt:lpstr>
      <vt:lpstr>Write the Configuration Recipe</vt:lpstr>
      <vt:lpstr>Remove the Default Recipe Resource</vt:lpstr>
      <vt:lpstr>Replace the Resource</vt:lpstr>
      <vt:lpstr>Re-Converge the Test Instance</vt:lpstr>
      <vt:lpstr>Re-Verify the Virtual Instance</vt:lpstr>
      <vt:lpstr>The Service</vt:lpstr>
      <vt:lpstr>Generate a Service Recipe</vt:lpstr>
      <vt:lpstr>Remove the Generated Test File</vt:lpstr>
      <vt:lpstr>Write the Service Recipe</vt:lpstr>
      <vt:lpstr>Remove the Default Recipe Resource</vt:lpstr>
      <vt:lpstr>Replace the Resource</vt:lpstr>
      <vt:lpstr>Re-Converge the Test Instance</vt:lpstr>
      <vt:lpstr>Re-Verify the Virtual Instance</vt:lpstr>
      <vt:lpstr>Do Our Tests Really Work?</vt:lpstr>
      <vt:lpstr>Heckling Your Code</vt:lpstr>
      <vt:lpstr>Heckle That Code</vt:lpstr>
      <vt:lpstr>Heckle that Code</vt:lpstr>
      <vt:lpstr>Re-Converge the Test Instance</vt:lpstr>
      <vt:lpstr>Re-Verify the Virtual Instance</vt:lpstr>
      <vt:lpstr>Kitchen Converge &amp; Verify</vt:lpstr>
      <vt:lpstr>Kitchen Destroy</vt:lpstr>
      <vt:lpstr>Kitchen Test</vt:lpstr>
      <vt:lpstr>Kitchen Test</vt:lpstr>
      <vt:lpstr>Test the Cookbook Against a New Instance</vt:lpstr>
      <vt:lpstr>PowerPoint Presentation</vt:lpstr>
      <vt:lpstr>Discussion</vt:lpstr>
      <vt:lpstr>Q&amp;A</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Elon Bar-Evan</cp:lastModifiedBy>
  <cp:revision>2315</cp:revision>
  <cp:lastPrinted>2015-02-07T23:49:10Z</cp:lastPrinted>
  <dcterms:created xsi:type="dcterms:W3CDTF">2012-09-13T17:36:07Z</dcterms:created>
  <dcterms:modified xsi:type="dcterms:W3CDTF">2018-12-03T05:34:31Z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